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6" r:id="rId4"/>
    <p:sldId id="270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71" r:id="rId15"/>
    <p:sldId id="272" r:id="rId16"/>
    <p:sldId id="26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34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327"/>
  </p:normalViewPr>
  <p:slideViewPr>
    <p:cSldViewPr snapToGrid="0" snapToObjects="1">
      <p:cViewPr varScale="1">
        <p:scale>
          <a:sx n="90" d="100"/>
          <a:sy n="90" d="100"/>
        </p:scale>
        <p:origin x="232" y="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958B6-0BDE-0F4D-BC34-A8D9886793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E7C4EA-16F7-9F43-853C-EC93BA7613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BC21DA-DBA3-B342-8DFD-6358D15B6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7ECE3-4BF6-2C49-9A3F-4284F0482A11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8EEBE-9632-0C46-BFD4-996C6FBC7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5B1D7-28EB-FC4F-AFD9-99871F6CE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11F93-31C2-C34D-B697-CF7016DD1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250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051BA-FE7C-6046-900F-9303FA9A7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E3AF7E-C600-2044-864F-BA36FC8A4B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0ACC20-9E15-0D42-9B39-262013888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7ECE3-4BF6-2C49-9A3F-4284F0482A11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4966BE-EFF1-AB42-8B7B-C85E7712A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AE7534-8834-F147-94BB-6915E8FE9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11F93-31C2-C34D-B697-CF7016DD1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681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99977D-0FBB-9E4E-ABC1-31A5157B7C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B40E94-2223-F049-B569-8AAD959DC9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2333AA-A06C-DA4D-9F07-01CA36ACD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7ECE3-4BF6-2C49-9A3F-4284F0482A11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48495-58BB-2344-B0E6-9DE679C72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4B4734-E797-1247-8841-7BF557F4A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11F93-31C2-C34D-B697-CF7016DD1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918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6BDAD-DCB0-664F-BA0A-4FA330F9D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7F3B47-2DFE-0542-A9A2-71779B3E13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FDFC9F-ED01-3C41-AD24-B588AE6AF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7ECE3-4BF6-2C49-9A3F-4284F0482A11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376280-9DD8-764B-AE32-352332652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A4F53F-DDCF-E941-B6C9-D89AB5028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11F93-31C2-C34D-B697-CF7016DD1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675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7115A-759F-604F-AB03-09AE88BD0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6E8AA2-3653-3D4E-A098-128315BFA1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803253-4C21-3448-BF6F-ED966B610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7ECE3-4BF6-2C49-9A3F-4284F0482A11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A32BF-DD44-3A4D-8101-810C4A79E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0CAC2-13C7-D142-8CCA-6FE39ECD9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11F93-31C2-C34D-B697-CF7016DD1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578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F0452-D40C-7549-BCFA-1B0EB6163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CB4EF5-DF71-684B-B1C4-E5608731B9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BB7F45-8A96-0C46-8348-8B9E2024B8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D0CA4C-9BBF-D24B-B170-085BA59F8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7ECE3-4BF6-2C49-9A3F-4284F0482A11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758C59-7D6A-D142-AE36-08A499A09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16311-5AEC-6246-8EFA-ED1821F83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11F93-31C2-C34D-B697-CF7016DD1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842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E1D0A-DC6D-6140-AB1A-C7CEE28A2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4561B0-926F-C34C-8DA3-296403AEEB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3EC7F2-2C08-EB4B-974F-303DB3388D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D7F5B5-3828-B54A-AF13-0C8B1F8A14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79F018-5874-7E46-B881-F8ECF687CC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757FA2-83B8-F44C-B403-6E67C1D40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7ECE3-4BF6-2C49-9A3F-4284F0482A11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5A46C5-4443-6849-857F-BC0CE7072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205C91-C58C-BA4D-9A3E-9E1E7A0C6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11F93-31C2-C34D-B697-CF7016DD1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789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F317D-7196-EA42-932C-27614D317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E60F86-1009-AE40-8A6C-C01DCD670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7ECE3-4BF6-2C49-9A3F-4284F0482A11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8F5940-2607-EE41-86A2-F7EF70872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7387D2-33AF-3541-9139-C622B7C98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11F93-31C2-C34D-B697-CF7016DD1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074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493121-2155-5447-8098-5F664C550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7ECE3-4BF6-2C49-9A3F-4284F0482A11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136EFC-0EAC-484D-9AE8-9F420FCDC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1350C9-E779-9349-ADE5-72F25F403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11F93-31C2-C34D-B697-CF7016DD1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428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DD746-8EAD-3249-B636-933AA7C02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8C0EF-C5EC-EA47-B107-EDB22D6EC0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CB6D69-C4FF-8246-BF97-C6E825F63B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348208-60E4-3546-B527-5D4BFDDDD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7ECE3-4BF6-2C49-9A3F-4284F0482A11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153472-DA26-064E-B220-DC98DEA54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B7E814-3D93-F04E-BD5F-7FBD97DAC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11F93-31C2-C34D-B697-CF7016DD1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943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4BEB6-3675-2F44-9205-D1A1820D6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B1D635-3F78-1F40-835D-A72F14A707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16DB10-D493-1046-A9ED-AD5EAADF66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15C477-4E4B-A647-8B6A-B07C2536E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7ECE3-4BF6-2C49-9A3F-4284F0482A11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FACD45-D9C6-3A4C-A8A0-826B4FE8D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D73A70-6EC9-BB4F-81EF-479D1F911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11F93-31C2-C34D-B697-CF7016DD1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244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C19B72-922F-5C47-8C87-A37185828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2CA2A-91BD-5F4E-AA72-F9B68FD743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D9C47C-33EE-F446-9E55-942D39AFE5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57ECE3-4BF6-2C49-9A3F-4284F0482A11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27B726-CE39-8D44-87A7-A16C37C784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018FF1-D65C-C548-9354-1D892128E2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911F93-31C2-C34D-B697-CF7016DD1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814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standing outside of a house&#10;&#10;Description automatically generated">
            <a:extLst>
              <a:ext uri="{FF2B5EF4-FFF2-40B4-BE49-F238E27FC236}">
                <a16:creationId xmlns:a16="http://schemas.microsoft.com/office/drawing/2014/main" id="{D7A555E8-853E-5654-36B8-2739F03C3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87" y="-44032"/>
            <a:ext cx="5514974" cy="6902032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F80BE846-9954-7D46-8053-0194025CA234}"/>
              </a:ext>
            </a:extLst>
          </p:cNvPr>
          <p:cNvSpPr txBox="1">
            <a:spLocks/>
          </p:cNvSpPr>
          <p:nvPr/>
        </p:nvSpPr>
        <p:spPr>
          <a:xfrm>
            <a:off x="7662103" y="2383428"/>
            <a:ext cx="3386958" cy="17109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>
                <a:solidFill>
                  <a:srgbClr val="153467"/>
                </a:solidFill>
                <a:latin typeface="Raleway" panose="020B0003030101060003" pitchFamily="34" charset="0"/>
              </a:rPr>
              <a:t>1750</a:t>
            </a:r>
          </a:p>
          <a:p>
            <a:r>
              <a:rPr lang="en-US" sz="6000" b="1" dirty="0">
                <a:solidFill>
                  <a:srgbClr val="153467"/>
                </a:solidFill>
                <a:latin typeface="Raleway" panose="020B0003030101060003" pitchFamily="34" charset="0"/>
              </a:rPr>
              <a:t>Webinar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685222A3-0C2C-3E4A-AC37-4B6998EE1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6044" y="0"/>
            <a:ext cx="2214563" cy="221456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5C83633-69C6-D34E-8701-9C8A91C14316}"/>
              </a:ext>
            </a:extLst>
          </p:cNvPr>
          <p:cNvSpPr/>
          <p:nvPr/>
        </p:nvSpPr>
        <p:spPr>
          <a:xfrm>
            <a:off x="8091296" y="5391805"/>
            <a:ext cx="2455835" cy="99733"/>
          </a:xfrm>
          <a:prstGeom prst="rect">
            <a:avLst/>
          </a:prstGeom>
          <a:solidFill>
            <a:srgbClr val="FFC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E597FE-1CA3-A34F-816D-F0FF9B6CCC7D}"/>
              </a:ext>
            </a:extLst>
          </p:cNvPr>
          <p:cNvSpPr txBox="1"/>
          <p:nvPr/>
        </p:nvSpPr>
        <p:spPr>
          <a:xfrm>
            <a:off x="8414754" y="5510183"/>
            <a:ext cx="2528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latin typeface="Lato" panose="020F0502020204030203" pitchFamily="34" charset="77"/>
              </a:rPr>
              <a:t>(855) 488 7655</a:t>
            </a:r>
          </a:p>
          <a:p>
            <a:r>
              <a:rPr lang="en-US" sz="1200" b="0" dirty="0" err="1">
                <a:latin typeface="Lato" panose="020F0502020204030203" pitchFamily="34" charset="77"/>
              </a:rPr>
              <a:t>miragescreensystems.com</a:t>
            </a:r>
            <a:endParaRPr lang="en-US" sz="1200" b="1" dirty="0">
              <a:latin typeface="Lato" panose="020F0502020204030203" pitchFamily="34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86C4D0-5B26-CC42-9B2D-4C3F22B9EBEE}"/>
              </a:ext>
            </a:extLst>
          </p:cNvPr>
          <p:cNvSpPr txBox="1"/>
          <p:nvPr/>
        </p:nvSpPr>
        <p:spPr>
          <a:xfrm>
            <a:off x="8091296" y="5515155"/>
            <a:ext cx="2528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153467"/>
                </a:solidFill>
                <a:latin typeface="Lato" panose="020F0502020204030203" pitchFamily="34" charset="77"/>
              </a:rPr>
              <a:t>T</a:t>
            </a:r>
          </a:p>
          <a:p>
            <a:r>
              <a:rPr lang="en-US" sz="1200" b="1" dirty="0">
                <a:solidFill>
                  <a:srgbClr val="153467"/>
                </a:solidFill>
                <a:latin typeface="Lato" panose="020F0502020204030203" pitchFamily="34" charset="77"/>
              </a:rPr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1791972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59A74461-4309-8A47-B31A-59EE0AA71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3841" y="5286953"/>
            <a:ext cx="1473228" cy="1473228"/>
          </a:xfrm>
          <a:prstGeom prst="rect">
            <a:avLst/>
          </a:prstGeom>
        </p:spPr>
      </p:pic>
      <p:sp>
        <p:nvSpPr>
          <p:cNvPr id="15" name="Title 2">
            <a:extLst>
              <a:ext uri="{FF2B5EF4-FFF2-40B4-BE49-F238E27FC236}">
                <a16:creationId xmlns:a16="http://schemas.microsoft.com/office/drawing/2014/main" id="{6473EBE1-50B5-BD4E-B104-217CB5C7DF51}"/>
              </a:ext>
            </a:extLst>
          </p:cNvPr>
          <p:cNvSpPr txBox="1">
            <a:spLocks/>
          </p:cNvSpPr>
          <p:nvPr/>
        </p:nvSpPr>
        <p:spPr>
          <a:xfrm>
            <a:off x="468313" y="405794"/>
            <a:ext cx="7436704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Raleway" panose="020B0003030101060003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153467"/>
                </a:solidFill>
              </a:rPr>
              <a:t>Product –</a:t>
            </a:r>
            <a:br>
              <a:rPr lang="en-US" dirty="0">
                <a:solidFill>
                  <a:srgbClr val="153467"/>
                </a:solidFill>
              </a:rPr>
            </a:br>
            <a:r>
              <a:rPr lang="en-US" dirty="0">
                <a:solidFill>
                  <a:srgbClr val="153467"/>
                </a:solidFill>
              </a:rPr>
              <a:t>Quality Materials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39CEA7D3-5E2A-F146-A808-DEEF7F63B6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7" y="2363788"/>
            <a:ext cx="6172200" cy="4873625"/>
          </a:xfrm>
        </p:spPr>
        <p:txBody>
          <a:bodyPr>
            <a:normAutofit/>
          </a:bodyPr>
          <a:lstStyle>
            <a:lvl1pPr>
              <a:defRPr sz="2400" b="0"/>
            </a:lvl1pPr>
            <a:lvl2pPr>
              <a:defRPr sz="2400"/>
            </a:lvl2pPr>
          </a:lstStyle>
          <a:p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Lato" panose="020F0502020204030203" pitchFamily="34" charset="77"/>
              </a:rPr>
              <a:t>Sturdy aluminum – Vancouver</a:t>
            </a:r>
          </a:p>
          <a:p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Lato" panose="020F0502020204030203" pitchFamily="34" charset="77"/>
              </a:rPr>
              <a:t>Quality mesh – Phifer (Alabama)</a:t>
            </a:r>
          </a:p>
          <a:p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Lato" panose="020F0502020204030203" pitchFamily="34" charset="77"/>
              </a:rPr>
              <a:t>Durable plastics – aeon (Vancouver)</a:t>
            </a:r>
          </a:p>
          <a:p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Lato" panose="020F0502020204030203" pitchFamily="34" charset="77"/>
              </a:rPr>
              <a:t>Assembled in North America</a:t>
            </a:r>
          </a:p>
          <a:p>
            <a:pPr lvl="1"/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Lato" panose="020F0502020204030203" pitchFamily="34" charset="77"/>
              </a:rPr>
              <a:t>Mirage team in Vancouver</a:t>
            </a:r>
          </a:p>
          <a:p>
            <a:pPr lvl="1"/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Lato" panose="020F0502020204030203" pitchFamily="34" charset="77"/>
              </a:rPr>
              <a:t>Planned: Also in Florida</a:t>
            </a:r>
          </a:p>
        </p:txBody>
      </p:sp>
      <p:pic>
        <p:nvPicPr>
          <p:cNvPr id="3" name="Picture 2" descr="A person opening a door&#10;&#10;Description automatically generated">
            <a:extLst>
              <a:ext uri="{FF2B5EF4-FFF2-40B4-BE49-F238E27FC236}">
                <a16:creationId xmlns:a16="http://schemas.microsoft.com/office/drawing/2014/main" id="{7CDB656D-939C-DF66-E1F4-2C54930DC1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4480" y="1128713"/>
            <a:ext cx="6226059" cy="415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805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B4E822D5-244D-9280-AAD8-B8C287A38218}"/>
              </a:ext>
            </a:extLst>
          </p:cNvPr>
          <p:cNvSpPr/>
          <p:nvPr/>
        </p:nvSpPr>
        <p:spPr>
          <a:xfrm>
            <a:off x="1348879" y="4561735"/>
            <a:ext cx="5557838" cy="952938"/>
          </a:xfrm>
          <a:prstGeom prst="roundRect">
            <a:avLst/>
          </a:prstGeom>
          <a:solidFill>
            <a:srgbClr val="153467">
              <a:alpha val="30471"/>
            </a:srgbClr>
          </a:solidFill>
          <a:ln>
            <a:solidFill>
              <a:srgbClr val="153467">
                <a:alpha val="4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00000"/>
              </a:lnSpc>
            </a:pPr>
            <a:endParaRPr lang="en-US" sz="2400" dirty="0">
              <a:solidFill>
                <a:schemeClr val="accent3">
                  <a:lumMod val="75000"/>
                </a:schemeClr>
              </a:solidFill>
              <a:latin typeface="Lato" panose="020F0502020204030203" pitchFamily="34" charset="77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8847E16-30D0-0881-8D5B-CB43FDC8C9E2}"/>
              </a:ext>
            </a:extLst>
          </p:cNvPr>
          <p:cNvSpPr/>
          <p:nvPr/>
        </p:nvSpPr>
        <p:spPr>
          <a:xfrm>
            <a:off x="1348879" y="3324666"/>
            <a:ext cx="5557838" cy="952938"/>
          </a:xfrm>
          <a:prstGeom prst="roundRect">
            <a:avLst/>
          </a:prstGeom>
          <a:solidFill>
            <a:srgbClr val="153467">
              <a:alpha val="30471"/>
            </a:srgbClr>
          </a:solidFill>
          <a:ln>
            <a:solidFill>
              <a:srgbClr val="153467">
                <a:alpha val="4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0" dirty="0">
              <a:solidFill>
                <a:schemeClr val="accent3">
                  <a:lumMod val="75000"/>
                </a:schemeClr>
              </a:solidFill>
              <a:latin typeface="Lato" panose="020F0502020204030203" pitchFamily="34" charset="77"/>
            </a:endParaRPr>
          </a:p>
          <a:p>
            <a:r>
              <a:rPr lang="en-US" sz="2400" b="0" dirty="0">
                <a:solidFill>
                  <a:schemeClr val="accent3">
                    <a:lumMod val="75000"/>
                  </a:schemeClr>
                </a:solidFill>
                <a:latin typeface="Lato" panose="020F0502020204030203" pitchFamily="34" charset="77"/>
              </a:rPr>
              <a:t>Brass bushing in housing cap – Smoother retraction</a:t>
            </a:r>
            <a:endParaRPr lang="en-US" sz="2400" dirty="0">
              <a:solidFill>
                <a:schemeClr val="accent3">
                  <a:lumMod val="75000"/>
                </a:schemeClr>
              </a:solidFill>
              <a:latin typeface="Lato" panose="020F0502020204030203" pitchFamily="34" charset="77"/>
            </a:endParaRPr>
          </a:p>
          <a:p>
            <a:pPr lvl="0">
              <a:lnSpc>
                <a:spcPct val="100000"/>
              </a:lnSpc>
            </a:pPr>
            <a:endParaRPr lang="en-US" sz="2400" dirty="0">
              <a:solidFill>
                <a:schemeClr val="accent3">
                  <a:lumMod val="75000"/>
                </a:schemeClr>
              </a:solidFill>
              <a:latin typeface="Lato" panose="020F0502020204030203" pitchFamily="34" charset="77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28D0E82-CC81-9225-94BC-04ECAA8D4EA7}"/>
              </a:ext>
            </a:extLst>
          </p:cNvPr>
          <p:cNvSpPr/>
          <p:nvPr/>
        </p:nvSpPr>
        <p:spPr>
          <a:xfrm>
            <a:off x="1348879" y="2114551"/>
            <a:ext cx="5557838" cy="952938"/>
          </a:xfrm>
          <a:prstGeom prst="roundRect">
            <a:avLst/>
          </a:prstGeom>
          <a:solidFill>
            <a:srgbClr val="153467">
              <a:alpha val="34819"/>
            </a:srgbClr>
          </a:solidFill>
          <a:ln>
            <a:solidFill>
              <a:srgbClr val="153467">
                <a:alpha val="4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00000"/>
              </a:lnSpc>
            </a:pPr>
            <a:r>
              <a:rPr lang="en-US" sz="2400" b="0" dirty="0">
                <a:solidFill>
                  <a:schemeClr val="accent3">
                    <a:lumMod val="75000"/>
                  </a:schemeClr>
                </a:solidFill>
                <a:latin typeface="Lato" panose="020F0502020204030203" pitchFamily="34" charset="77"/>
              </a:rPr>
              <a:t>Pull bar guides – Larger, and with Teflon</a:t>
            </a:r>
            <a:endParaRPr lang="en-US" sz="2400" dirty="0">
              <a:solidFill>
                <a:schemeClr val="accent3">
                  <a:lumMod val="75000"/>
                </a:schemeClr>
              </a:solidFill>
              <a:latin typeface="Lato" panose="020F0502020204030203" pitchFamily="34" charset="77"/>
            </a:endParaRPr>
          </a:p>
        </p:txBody>
      </p:sp>
      <p:pic>
        <p:nvPicPr>
          <p:cNvPr id="16" name="Picture 15" descr="A close-up of a black door handle&#10;&#10;Description automatically generated">
            <a:extLst>
              <a:ext uri="{FF2B5EF4-FFF2-40B4-BE49-F238E27FC236}">
                <a16:creationId xmlns:a16="http://schemas.microsoft.com/office/drawing/2014/main" id="{D75EDD15-C2D8-2C03-68FA-1D950D002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8780" y="2005931"/>
            <a:ext cx="5453003" cy="3635335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E470B717-E707-1E4D-9F91-D3147E7BDD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8555" y="5146871"/>
            <a:ext cx="1473228" cy="1473228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1AFC6682-AD62-4A4D-BE3C-C3516BC562C5}"/>
              </a:ext>
            </a:extLst>
          </p:cNvPr>
          <p:cNvSpPr txBox="1">
            <a:spLocks/>
          </p:cNvSpPr>
          <p:nvPr/>
        </p:nvSpPr>
        <p:spPr>
          <a:xfrm>
            <a:off x="300217" y="200025"/>
            <a:ext cx="8175258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Raleway" panose="020B0003030101060003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153467"/>
                </a:solidFill>
              </a:rPr>
              <a:t>Product –</a:t>
            </a:r>
            <a:br>
              <a:rPr lang="en-US" dirty="0">
                <a:solidFill>
                  <a:srgbClr val="153467"/>
                </a:solidFill>
              </a:rPr>
            </a:br>
            <a:r>
              <a:rPr lang="en-US" dirty="0">
                <a:solidFill>
                  <a:srgbClr val="153467"/>
                </a:solidFill>
              </a:rPr>
              <a:t>Smooth operating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7E7129-A92A-B97F-B97A-8C541BF1718D}"/>
              </a:ext>
            </a:extLst>
          </p:cNvPr>
          <p:cNvSpPr txBox="1"/>
          <p:nvPr/>
        </p:nvSpPr>
        <p:spPr>
          <a:xfrm>
            <a:off x="1471613" y="4807371"/>
            <a:ext cx="60936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</a:pPr>
            <a:r>
              <a:rPr lang="en-US" sz="2400" b="0" dirty="0">
                <a:solidFill>
                  <a:schemeClr val="accent3">
                    <a:lumMod val="75000"/>
                  </a:schemeClr>
                </a:solidFill>
                <a:latin typeface="Lato" panose="020F0502020204030203" pitchFamily="34" charset="77"/>
              </a:rPr>
              <a:t>Pivot pro handle – Smooth release</a:t>
            </a:r>
            <a:endParaRPr lang="en-US" sz="2400" dirty="0">
              <a:solidFill>
                <a:schemeClr val="accent3">
                  <a:lumMod val="75000"/>
                </a:schemeClr>
              </a:solidFill>
              <a:latin typeface="Lato" panose="020F0502020204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97567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and holding a screen door&#10;&#10;Description automatically generated">
            <a:extLst>
              <a:ext uri="{FF2B5EF4-FFF2-40B4-BE49-F238E27FC236}">
                <a16:creationId xmlns:a16="http://schemas.microsoft.com/office/drawing/2014/main" id="{377E0F72-F3B0-44F8-0104-85C938A7F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0" y="0"/>
            <a:ext cx="5486400" cy="6858000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712E6C0B-63DD-994B-B335-02E71CCDF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3841" y="5286953"/>
            <a:ext cx="1473228" cy="1473228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D88FEF4D-CD2A-2A45-970F-82CB14E3B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731" y="562367"/>
            <a:ext cx="6956058" cy="160020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153467"/>
                </a:solidFill>
                <a:latin typeface="Raleway" panose="020B0003030101060003" pitchFamily="34" charset="0"/>
              </a:rPr>
              <a:t>Product –</a:t>
            </a:r>
            <a:br>
              <a:rPr lang="en-US" sz="4400" b="1" dirty="0">
                <a:solidFill>
                  <a:srgbClr val="153467"/>
                </a:solidFill>
                <a:latin typeface="Raleway" panose="020B0003030101060003" pitchFamily="34" charset="0"/>
              </a:rPr>
            </a:br>
            <a:r>
              <a:rPr lang="en-US" sz="4400" b="1" dirty="0">
                <a:solidFill>
                  <a:srgbClr val="153467"/>
                </a:solidFill>
                <a:latin typeface="Raleway" panose="020B0003030101060003" pitchFamily="34" charset="0"/>
              </a:rPr>
              <a:t>Pivot pro handle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93914A-B40A-1F49-A8F9-8F2D46F1C772}"/>
              </a:ext>
            </a:extLst>
          </p:cNvPr>
          <p:cNvSpPr txBox="1"/>
          <p:nvPr/>
        </p:nvSpPr>
        <p:spPr>
          <a:xfrm>
            <a:off x="457200" y="2629848"/>
            <a:ext cx="5638800" cy="2680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Lato" panose="020F0502020204030203" pitchFamily="34" charset="77"/>
              </a:rPr>
              <a:t>A better customer experience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Lato" panose="020F0502020204030203" pitchFamily="34" charset="77"/>
              </a:rPr>
              <a:t>Jig for easy installation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Lato" panose="020F0502020204030203" pitchFamily="34" charset="77"/>
              </a:rPr>
              <a:t>Released in 2018, now 30% of sales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Lato" panose="020F0502020204030203" pitchFamily="34" charset="77"/>
              </a:rPr>
              <a:t>Available in the eight standard colors</a:t>
            </a:r>
          </a:p>
          <a:p>
            <a:pPr>
              <a:lnSpc>
                <a:spcPct val="150000"/>
              </a:lnSpc>
            </a:pP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2405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on a ladder in front of a house&#10;&#10;Description automatically generated">
            <a:extLst>
              <a:ext uri="{FF2B5EF4-FFF2-40B4-BE49-F238E27FC236}">
                <a16:creationId xmlns:a16="http://schemas.microsoft.com/office/drawing/2014/main" id="{3341E798-3281-1C7B-24EA-2D29D6247A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6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770EE48-E1FD-A840-BF03-D2841E7FA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4414" y="5212812"/>
            <a:ext cx="1523908" cy="1473228"/>
          </a:xfrm>
          <a:prstGeom prst="rect">
            <a:avLst/>
          </a:prstGeom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FB02DB2E-C640-BA49-939E-9C5411BF16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5104" y="1914524"/>
            <a:ext cx="9051264" cy="4205704"/>
          </a:xfrm>
        </p:spPr>
        <p:txBody>
          <a:bodyPr>
            <a:noAutofit/>
          </a:bodyPr>
          <a:lstStyle>
            <a:lvl1pPr>
              <a:defRPr sz="2400" b="0"/>
            </a:lvl1pPr>
            <a:lvl2pPr marL="457200" indent="0">
              <a:buNone/>
              <a:defRPr sz="2400" b="0"/>
            </a:lvl2pPr>
          </a:lstStyle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rPr>
              <a:t>The Mirage screen is designed to be cut to size on site – quickly &amp; efficiently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rPr>
              <a:t>This one stop approach saves you time &amp; Money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rPr>
              <a:t>Less travel time = greater revenue per hour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rPr>
              <a:t>The customer isn’t waiting around for you to show up – twice!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91718D35-0289-BD4A-84F1-89DB580BBEB4}"/>
              </a:ext>
            </a:extLst>
          </p:cNvPr>
          <p:cNvSpPr txBox="1">
            <a:spLocks/>
          </p:cNvSpPr>
          <p:nvPr/>
        </p:nvSpPr>
        <p:spPr>
          <a:xfrm>
            <a:off x="311232" y="300037"/>
            <a:ext cx="8375567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Raleway" panose="020B0003030101060003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153467"/>
                </a:solidFill>
              </a:rPr>
              <a:t>Product – One-visit install</a:t>
            </a:r>
          </a:p>
        </p:txBody>
      </p:sp>
    </p:spTree>
    <p:extLst>
      <p:ext uri="{BB962C8B-B14F-4D97-AF65-F5344CB8AC3E}">
        <p14:creationId xmlns:p14="http://schemas.microsoft.com/office/powerpoint/2010/main" val="3669903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11E5B32-42DC-D140-BAE8-5C352EE3BF95}"/>
              </a:ext>
            </a:extLst>
          </p:cNvPr>
          <p:cNvSpPr/>
          <p:nvPr/>
        </p:nvSpPr>
        <p:spPr>
          <a:xfrm>
            <a:off x="2372888" y="2471591"/>
            <a:ext cx="744622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Raleway" panose="020B0003030101060003" pitchFamily="34" charset="0"/>
              </a:rPr>
              <a:t>Dealer cost of a standard unit = $170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Raleway" panose="020B0003030101060003" pitchFamily="34" charset="0"/>
              </a:rPr>
              <a:t>​</a:t>
            </a:r>
          </a:p>
          <a:p>
            <a:pPr fontAlgn="base"/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Raleway" panose="020B0003030101060003" pitchFamily="34" charset="0"/>
              </a:rPr>
              <a:t>Profit margin per unit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Raleway" panose="020B0003030101060003" pitchFamily="34" charset="0"/>
              </a:rPr>
              <a:t>​</a:t>
            </a:r>
          </a:p>
          <a:p>
            <a:pPr fontAlgn="base"/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Raleway" panose="020B0003030101060003" pitchFamily="34" charset="0"/>
              </a:rPr>
              <a:t>Sales price = $425 - $475 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Raleway" panose="020B0003030101060003" pitchFamily="34" charset="0"/>
              </a:rPr>
              <a:t>$450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Raleway" panose="020B0003030101060003" pitchFamily="34" charset="0"/>
              </a:rPr>
              <a:t>​</a:t>
            </a:r>
          </a:p>
          <a:p>
            <a:pPr fontAlgn="base"/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Raleway" panose="020B0003030101060003" pitchFamily="34" charset="0"/>
              </a:rPr>
              <a:t>Landed cost = $180 - $210 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Raleway" panose="020B0003030101060003" pitchFamily="34" charset="0"/>
              </a:rPr>
              <a:t>$200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Raleway" panose="020B0003030101060003" pitchFamily="34" charset="0"/>
              </a:rPr>
              <a:t>​</a:t>
            </a:r>
          </a:p>
          <a:p>
            <a:pPr fontAlgn="base"/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Raleway" panose="020B0003030101060003" pitchFamily="34" charset="0"/>
              </a:rPr>
              <a:t>Gross profit $ = $215 - $295</a:t>
            </a:r>
          </a:p>
          <a:p>
            <a:pPr fontAlgn="base"/>
            <a:endParaRPr lang="en-US" sz="2800" b="1" dirty="0">
              <a:solidFill>
                <a:schemeClr val="accent3">
                  <a:lumMod val="75000"/>
                </a:schemeClr>
              </a:solidFill>
              <a:latin typeface="Raleway" panose="020B0003030101060003" pitchFamily="34" charset="0"/>
            </a:endParaRPr>
          </a:p>
          <a:p>
            <a:pPr fontAlgn="base"/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Raleway" panose="020B0003030101060003" pitchFamily="34" charset="0"/>
              </a:rPr>
              <a:t>Gross profit %  = 45% - 55%</a:t>
            </a:r>
            <a:endParaRPr lang="en-US" sz="2800" b="0" i="0" dirty="0">
              <a:solidFill>
                <a:schemeClr val="accent3">
                  <a:lumMod val="75000"/>
                </a:schemeClr>
              </a:solidFill>
              <a:effectLst/>
              <a:latin typeface="Raleway" panose="020B0003030101060003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FC7F8C-24D2-EA4E-AE36-E52CC20D238F}"/>
              </a:ext>
            </a:extLst>
          </p:cNvPr>
          <p:cNvCxnSpPr/>
          <p:nvPr/>
        </p:nvCxnSpPr>
        <p:spPr>
          <a:xfrm>
            <a:off x="2555021" y="4757393"/>
            <a:ext cx="4608000" cy="0"/>
          </a:xfrm>
          <a:prstGeom prst="line">
            <a:avLst/>
          </a:prstGeom>
          <a:ln w="349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2C14D223-161B-E64F-962D-EE5DE5F55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31602" y="98352"/>
            <a:ext cx="1854200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E12B02-5F30-794F-AD8D-72E3F7DC9024}"/>
              </a:ext>
            </a:extLst>
          </p:cNvPr>
          <p:cNvSpPr txBox="1"/>
          <p:nvPr/>
        </p:nvSpPr>
        <p:spPr>
          <a:xfrm>
            <a:off x="635000" y="616411"/>
            <a:ext cx="4057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153467"/>
                </a:solidFill>
                <a:latin typeface="Raleway" panose="020B0003030101060003" pitchFamily="34" charset="0"/>
              </a:rPr>
              <a:t>The Numbers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C4C48B77-EEFB-AC4D-BC49-09850B0BD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8702" y="5384772"/>
            <a:ext cx="1523908" cy="147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2727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7D0B193-7B38-7461-A06A-76EC1FF47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7226" y="2044672"/>
            <a:ext cx="5509062" cy="36727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4A00D1-6171-4B41-9488-52C0EA5AB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194" y="26196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153467"/>
                </a:solidFill>
                <a:latin typeface="Raleway" panose="020B0003030101060003" pitchFamily="34" charset="0"/>
              </a:rPr>
              <a:t>Recap:​</a:t>
            </a:r>
            <a:br>
              <a:rPr lang="en-US" b="1" dirty="0">
                <a:solidFill>
                  <a:srgbClr val="153467"/>
                </a:solidFill>
                <a:latin typeface="Raleway" panose="020B0003030101060003" pitchFamily="34" charset="0"/>
              </a:rPr>
            </a:br>
            <a:r>
              <a:rPr lang="en-US" b="1" dirty="0">
                <a:solidFill>
                  <a:srgbClr val="153467"/>
                </a:solidFill>
                <a:latin typeface="Raleway" panose="020B0003030101060003" pitchFamily="34" charset="0"/>
              </a:rPr>
              <a:t>What is in it for you?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72E07C-BFFA-2240-87C5-828120927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194" y="2044672"/>
            <a:ext cx="6403125" cy="4351338"/>
          </a:xfrm>
        </p:spPr>
        <p:txBody>
          <a:bodyPr/>
          <a:lstStyle/>
          <a:p>
            <a:pPr fontAlgn="base">
              <a:lnSpc>
                <a:spcPct val="150000"/>
              </a:lnSpc>
            </a:pP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Lato" panose="020F0502020204030203" pitchFamily="34" charset="77"/>
              </a:rPr>
              <a:t>Good profit margins​</a:t>
            </a:r>
          </a:p>
          <a:p>
            <a:pPr fontAlgn="base">
              <a:lnSpc>
                <a:spcPct val="150000"/>
              </a:lnSpc>
            </a:pP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Lato" panose="020F0502020204030203" pitchFamily="34" charset="77"/>
              </a:rPr>
              <a:t>Low maintenance, well supported product​</a:t>
            </a:r>
          </a:p>
          <a:p>
            <a:pPr fontAlgn="base">
              <a:lnSpc>
                <a:spcPct val="150000"/>
              </a:lnSpc>
            </a:pP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Lato" panose="020F0502020204030203" pitchFamily="34" charset="77"/>
              </a:rPr>
              <a:t>Diversification your product offering</a:t>
            </a:r>
          </a:p>
          <a:p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53445267-0526-8E47-B7FF-C542F0042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5865" y="5270472"/>
            <a:ext cx="1523908" cy="147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392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dog sitting in a hallway&#10;&#10;Description automatically generated">
            <a:extLst>
              <a:ext uri="{FF2B5EF4-FFF2-40B4-BE49-F238E27FC236}">
                <a16:creationId xmlns:a16="http://schemas.microsoft.com/office/drawing/2014/main" id="{4FC5ADB1-7548-4A93-91CA-D737A0F36EE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2000"/>
          </a:blip>
          <a:stretch>
            <a:fillRect/>
          </a:stretch>
        </p:blipFill>
        <p:spPr>
          <a:xfrm>
            <a:off x="6568733" y="0"/>
            <a:ext cx="5623267" cy="6858000"/>
          </a:xfrm>
          <a:prstGeom prst="rect">
            <a:avLst/>
          </a:prstGeom>
        </p:spPr>
      </p:pic>
      <p:pic>
        <p:nvPicPr>
          <p:cNvPr id="6" name="Picture 5" descr="A person wearing a hat and jeans&#10;&#10;Description automatically generated">
            <a:extLst>
              <a:ext uri="{FF2B5EF4-FFF2-40B4-BE49-F238E27FC236}">
                <a16:creationId xmlns:a16="http://schemas.microsoft.com/office/drawing/2014/main" id="{779497E3-C59E-125F-D984-ABB1683C980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119595" y="0"/>
            <a:ext cx="5486400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606BA3A3-E3BE-95AD-4517-298544EEF429}"/>
              </a:ext>
            </a:extLst>
          </p:cNvPr>
          <p:cNvSpPr/>
          <p:nvPr/>
        </p:nvSpPr>
        <p:spPr>
          <a:xfrm>
            <a:off x="3738550" y="800100"/>
            <a:ext cx="4714900" cy="4738692"/>
          </a:xfrm>
          <a:prstGeom prst="ellipse">
            <a:avLst/>
          </a:prstGeom>
          <a:solidFill>
            <a:srgbClr val="153467"/>
          </a:solidFill>
          <a:ln>
            <a:solidFill>
              <a:srgbClr val="1534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8870EAA6-C700-D64F-B864-3B4AC279A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6780" y="2486106"/>
            <a:ext cx="5298441" cy="1216855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Raleway" panose="020B0003030101060003" pitchFamily="34" charset="0"/>
              </a:rPr>
              <a:t>Questions??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ACF64B51-A0DB-7C41-9545-188DF24991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9152" y="5286953"/>
            <a:ext cx="1473228" cy="147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883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and holding a door handle&#10;&#10;Description automatically generated">
            <a:extLst>
              <a:ext uri="{FF2B5EF4-FFF2-40B4-BE49-F238E27FC236}">
                <a16:creationId xmlns:a16="http://schemas.microsoft.com/office/drawing/2014/main" id="{3B393201-919B-0D79-F5F0-AAE81DCD3D3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61C92DF0-ACCA-7142-A1B1-03CC7A51D6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5054" y="5286953"/>
            <a:ext cx="1473228" cy="14732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4DE640-308F-1947-ACAC-881E2DD4DD12}"/>
              </a:ext>
            </a:extLst>
          </p:cNvPr>
          <p:cNvSpPr txBox="1"/>
          <p:nvPr/>
        </p:nvSpPr>
        <p:spPr>
          <a:xfrm>
            <a:off x="557375" y="453448"/>
            <a:ext cx="103789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153467"/>
                </a:solidFill>
                <a:latin typeface="Raleway" panose="020B0003030101060003" pitchFamily="34" charset="0"/>
              </a:rPr>
              <a:t>Today’s agenda</a:t>
            </a:r>
          </a:p>
        </p:txBody>
      </p:sp>
      <p:sp>
        <p:nvSpPr>
          <p:cNvPr id="8" name="Text Placeholder 42">
            <a:extLst>
              <a:ext uri="{FF2B5EF4-FFF2-40B4-BE49-F238E27FC236}">
                <a16:creationId xmlns:a16="http://schemas.microsoft.com/office/drawing/2014/main" id="{066B4B1B-6D7D-D948-AD48-A00E37A5B274}"/>
              </a:ext>
            </a:extLst>
          </p:cNvPr>
          <p:cNvSpPr txBox="1">
            <a:spLocks/>
          </p:cNvSpPr>
          <p:nvPr/>
        </p:nvSpPr>
        <p:spPr>
          <a:xfrm>
            <a:off x="2542182" y="1864001"/>
            <a:ext cx="3941929" cy="40169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/>
                </a:solidFill>
                <a:latin typeface="Raleway" panose="020B00030301010600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About Mirage</a:t>
            </a:r>
          </a:p>
        </p:txBody>
      </p:sp>
      <p:sp>
        <p:nvSpPr>
          <p:cNvPr id="9" name="Text Placeholder 44">
            <a:extLst>
              <a:ext uri="{FF2B5EF4-FFF2-40B4-BE49-F238E27FC236}">
                <a16:creationId xmlns:a16="http://schemas.microsoft.com/office/drawing/2014/main" id="{42240DE0-C2C6-B140-9237-30F850C5A83B}"/>
              </a:ext>
            </a:extLst>
          </p:cNvPr>
          <p:cNvSpPr txBox="1">
            <a:spLocks/>
          </p:cNvSpPr>
          <p:nvPr/>
        </p:nvSpPr>
        <p:spPr>
          <a:xfrm>
            <a:off x="1807839" y="1854695"/>
            <a:ext cx="913080" cy="5674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2D5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2060"/>
                </a:solidFill>
              </a:rPr>
              <a:t>01.</a:t>
            </a:r>
          </a:p>
        </p:txBody>
      </p:sp>
      <p:sp>
        <p:nvSpPr>
          <p:cNvPr id="10" name="Text Placeholder 44">
            <a:extLst>
              <a:ext uri="{FF2B5EF4-FFF2-40B4-BE49-F238E27FC236}">
                <a16:creationId xmlns:a16="http://schemas.microsoft.com/office/drawing/2014/main" id="{E2AD7D6F-B96C-D342-890A-D7DF2ADBD0FE}"/>
              </a:ext>
            </a:extLst>
          </p:cNvPr>
          <p:cNvSpPr txBox="1">
            <a:spLocks/>
          </p:cNvSpPr>
          <p:nvPr/>
        </p:nvSpPr>
        <p:spPr>
          <a:xfrm>
            <a:off x="1816515" y="2861550"/>
            <a:ext cx="828716" cy="567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2D5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2060"/>
                </a:solidFill>
              </a:rPr>
              <a:t>02</a:t>
            </a:r>
            <a:r>
              <a:rPr lang="en-US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11" name="Text Placeholder 44">
            <a:extLst>
              <a:ext uri="{FF2B5EF4-FFF2-40B4-BE49-F238E27FC236}">
                <a16:creationId xmlns:a16="http://schemas.microsoft.com/office/drawing/2014/main" id="{A84F74D3-D633-484A-9ECC-396B01170375}"/>
              </a:ext>
            </a:extLst>
          </p:cNvPr>
          <p:cNvSpPr txBox="1">
            <a:spLocks/>
          </p:cNvSpPr>
          <p:nvPr/>
        </p:nvSpPr>
        <p:spPr>
          <a:xfrm>
            <a:off x="1807839" y="3908621"/>
            <a:ext cx="837392" cy="567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2D5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2060"/>
                </a:solidFill>
              </a:rPr>
              <a:t>03</a:t>
            </a:r>
            <a:r>
              <a:rPr lang="en-US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12" name="Text Placeholder 42">
            <a:extLst>
              <a:ext uri="{FF2B5EF4-FFF2-40B4-BE49-F238E27FC236}">
                <a16:creationId xmlns:a16="http://schemas.microsoft.com/office/drawing/2014/main" id="{F99C4FC6-873D-E447-887C-31CF3BB8633B}"/>
              </a:ext>
            </a:extLst>
          </p:cNvPr>
          <p:cNvSpPr txBox="1">
            <a:spLocks/>
          </p:cNvSpPr>
          <p:nvPr/>
        </p:nvSpPr>
        <p:spPr>
          <a:xfrm>
            <a:off x="2542182" y="3962386"/>
            <a:ext cx="3211733" cy="40169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/>
                </a:solidFill>
                <a:latin typeface="Raleway" panose="020B00030301010600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Why retractable?</a:t>
            </a:r>
          </a:p>
        </p:txBody>
      </p:sp>
      <p:sp>
        <p:nvSpPr>
          <p:cNvPr id="13" name="Text Placeholder 42">
            <a:extLst>
              <a:ext uri="{FF2B5EF4-FFF2-40B4-BE49-F238E27FC236}">
                <a16:creationId xmlns:a16="http://schemas.microsoft.com/office/drawing/2014/main" id="{DC0E4CBD-9E95-1A49-8EB1-84D681532E67}"/>
              </a:ext>
            </a:extLst>
          </p:cNvPr>
          <p:cNvSpPr txBox="1">
            <a:spLocks/>
          </p:cNvSpPr>
          <p:nvPr/>
        </p:nvSpPr>
        <p:spPr>
          <a:xfrm>
            <a:off x="2542182" y="2918080"/>
            <a:ext cx="2524127" cy="40169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/>
                </a:solidFill>
                <a:latin typeface="Raleway" panose="020B00030301010600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3">
                    <a:lumMod val="50000"/>
                  </a:schemeClr>
                </a:solidFill>
              </a:rPr>
              <a:t>Meet the Team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4" name="Text Placeholder 44">
            <a:extLst>
              <a:ext uri="{FF2B5EF4-FFF2-40B4-BE49-F238E27FC236}">
                <a16:creationId xmlns:a16="http://schemas.microsoft.com/office/drawing/2014/main" id="{26D392DC-4C84-3748-9113-29774C752CC1}"/>
              </a:ext>
            </a:extLst>
          </p:cNvPr>
          <p:cNvSpPr txBox="1">
            <a:spLocks/>
          </p:cNvSpPr>
          <p:nvPr/>
        </p:nvSpPr>
        <p:spPr>
          <a:xfrm>
            <a:off x="1807839" y="4830942"/>
            <a:ext cx="756924" cy="5674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2D5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2060"/>
                </a:solidFill>
              </a:rPr>
              <a:t>04.</a:t>
            </a:r>
          </a:p>
        </p:txBody>
      </p:sp>
      <p:sp>
        <p:nvSpPr>
          <p:cNvPr id="15" name="Text Placeholder 42">
            <a:extLst>
              <a:ext uri="{FF2B5EF4-FFF2-40B4-BE49-F238E27FC236}">
                <a16:creationId xmlns:a16="http://schemas.microsoft.com/office/drawing/2014/main" id="{EBB691E1-DCD1-E441-962E-225B5051B9CD}"/>
              </a:ext>
            </a:extLst>
          </p:cNvPr>
          <p:cNvSpPr txBox="1">
            <a:spLocks/>
          </p:cNvSpPr>
          <p:nvPr/>
        </p:nvSpPr>
        <p:spPr>
          <a:xfrm>
            <a:off x="2542182" y="4866496"/>
            <a:ext cx="2819952" cy="40169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/>
                </a:solidFill>
                <a:latin typeface="Raleway" panose="020B00030301010600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Product basics</a:t>
            </a:r>
          </a:p>
        </p:txBody>
      </p:sp>
      <p:sp>
        <p:nvSpPr>
          <p:cNvPr id="16" name="Text Placeholder 44">
            <a:extLst>
              <a:ext uri="{FF2B5EF4-FFF2-40B4-BE49-F238E27FC236}">
                <a16:creationId xmlns:a16="http://schemas.microsoft.com/office/drawing/2014/main" id="{78A95301-8776-494F-8F62-59CD553E73C8}"/>
              </a:ext>
            </a:extLst>
          </p:cNvPr>
          <p:cNvSpPr txBox="1">
            <a:spLocks/>
          </p:cNvSpPr>
          <p:nvPr/>
        </p:nvSpPr>
        <p:spPr>
          <a:xfrm>
            <a:off x="1831843" y="5725887"/>
            <a:ext cx="756924" cy="567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2D5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2060"/>
                </a:solidFill>
              </a:rPr>
              <a:t>05.</a:t>
            </a:r>
          </a:p>
        </p:txBody>
      </p:sp>
      <p:sp>
        <p:nvSpPr>
          <p:cNvPr id="17" name="Text Placeholder 42">
            <a:extLst>
              <a:ext uri="{FF2B5EF4-FFF2-40B4-BE49-F238E27FC236}">
                <a16:creationId xmlns:a16="http://schemas.microsoft.com/office/drawing/2014/main" id="{AE065FC9-4F2D-904E-BB4A-8B6698402929}"/>
              </a:ext>
            </a:extLst>
          </p:cNvPr>
          <p:cNvSpPr txBox="1">
            <a:spLocks/>
          </p:cNvSpPr>
          <p:nvPr/>
        </p:nvSpPr>
        <p:spPr>
          <a:xfrm>
            <a:off x="2542182" y="5774897"/>
            <a:ext cx="3543866" cy="40169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/>
                </a:solidFill>
                <a:latin typeface="Raleway" panose="020B00030301010600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Parts of the screen</a:t>
            </a:r>
          </a:p>
        </p:txBody>
      </p:sp>
      <p:sp>
        <p:nvSpPr>
          <p:cNvPr id="18" name="Text Placeholder 44">
            <a:extLst>
              <a:ext uri="{FF2B5EF4-FFF2-40B4-BE49-F238E27FC236}">
                <a16:creationId xmlns:a16="http://schemas.microsoft.com/office/drawing/2014/main" id="{88095142-F2E1-C048-8A73-192B7132E3EB}"/>
              </a:ext>
            </a:extLst>
          </p:cNvPr>
          <p:cNvSpPr txBox="1">
            <a:spLocks/>
          </p:cNvSpPr>
          <p:nvPr/>
        </p:nvSpPr>
        <p:spPr>
          <a:xfrm>
            <a:off x="6312038" y="1899898"/>
            <a:ext cx="756924" cy="567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2D5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2060"/>
                </a:solidFill>
              </a:rPr>
              <a:t>06.</a:t>
            </a:r>
          </a:p>
        </p:txBody>
      </p:sp>
      <p:sp>
        <p:nvSpPr>
          <p:cNvPr id="19" name="Text Placeholder 42">
            <a:extLst>
              <a:ext uri="{FF2B5EF4-FFF2-40B4-BE49-F238E27FC236}">
                <a16:creationId xmlns:a16="http://schemas.microsoft.com/office/drawing/2014/main" id="{74EB14B3-4D20-CB49-8A6E-51AFD84BBF13}"/>
              </a:ext>
            </a:extLst>
          </p:cNvPr>
          <p:cNvSpPr txBox="1">
            <a:spLocks/>
          </p:cNvSpPr>
          <p:nvPr/>
        </p:nvSpPr>
        <p:spPr>
          <a:xfrm>
            <a:off x="6971467" y="1908646"/>
            <a:ext cx="2524127" cy="40169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/>
                </a:solidFill>
                <a:latin typeface="Raleway" panose="020B00030301010600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Why Mirage?</a:t>
            </a:r>
          </a:p>
        </p:txBody>
      </p:sp>
      <p:sp>
        <p:nvSpPr>
          <p:cNvPr id="20" name="Text Placeholder 44">
            <a:extLst>
              <a:ext uri="{FF2B5EF4-FFF2-40B4-BE49-F238E27FC236}">
                <a16:creationId xmlns:a16="http://schemas.microsoft.com/office/drawing/2014/main" id="{2845C0B6-6A5F-3C41-B9F7-0B1B6F6F4992}"/>
              </a:ext>
            </a:extLst>
          </p:cNvPr>
          <p:cNvSpPr txBox="1">
            <a:spLocks/>
          </p:cNvSpPr>
          <p:nvPr/>
        </p:nvSpPr>
        <p:spPr>
          <a:xfrm>
            <a:off x="6312038" y="3046905"/>
            <a:ext cx="756924" cy="567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2D5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2060"/>
                </a:solidFill>
              </a:rPr>
              <a:t>07</a:t>
            </a:r>
            <a:r>
              <a:rPr lang="en-US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21" name="Text Placeholder 42">
            <a:extLst>
              <a:ext uri="{FF2B5EF4-FFF2-40B4-BE49-F238E27FC236}">
                <a16:creationId xmlns:a16="http://schemas.microsoft.com/office/drawing/2014/main" id="{644D401B-2CB4-DF45-8D78-8C14ACE04266}"/>
              </a:ext>
            </a:extLst>
          </p:cNvPr>
          <p:cNvSpPr txBox="1">
            <a:spLocks/>
          </p:cNvSpPr>
          <p:nvPr/>
        </p:nvSpPr>
        <p:spPr>
          <a:xfrm>
            <a:off x="6971467" y="3060226"/>
            <a:ext cx="3340290" cy="40169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/>
                </a:solidFill>
                <a:latin typeface="Raleway" panose="020B00030301010600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022470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circle frames&#10;&#10;Description automatically generated">
            <a:extLst>
              <a:ext uri="{FF2B5EF4-FFF2-40B4-BE49-F238E27FC236}">
                <a16:creationId xmlns:a16="http://schemas.microsoft.com/office/drawing/2014/main" id="{45825548-1669-8009-68C3-86A718FB8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767" y="1000125"/>
            <a:ext cx="11322466" cy="513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926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using a drill to drill a window&#10;&#10;Description automatically generated">
            <a:extLst>
              <a:ext uri="{FF2B5EF4-FFF2-40B4-BE49-F238E27FC236}">
                <a16:creationId xmlns:a16="http://schemas.microsoft.com/office/drawing/2014/main" id="{973ACDF7-F52D-9A38-C2A1-13ABF60D4F8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6898357" y="-3783"/>
            <a:ext cx="5298441" cy="7017306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F34A61D6-7815-AD4C-B9A4-5C4A1EF6A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099" y="-31196"/>
            <a:ext cx="5298441" cy="121685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153467"/>
                </a:solidFill>
                <a:latin typeface="Raleway" panose="020B0003030101060003" pitchFamily="34" charset="0"/>
              </a:rPr>
              <a:t>Service and Support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DA85B5-19C8-624B-90C4-0321BC775BDB}"/>
              </a:ext>
            </a:extLst>
          </p:cNvPr>
          <p:cNvSpPr txBox="1"/>
          <p:nvPr/>
        </p:nvSpPr>
        <p:spPr>
          <a:xfrm>
            <a:off x="564444" y="866630"/>
            <a:ext cx="11394260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Lato" panose="020F0502020204030203" pitchFamily="34" charset="77"/>
              </a:rPr>
              <a:t>Webstore​</a:t>
            </a:r>
          </a:p>
          <a:p>
            <a:pPr fontAlgn="base">
              <a:lnSpc>
                <a:spcPct val="150000"/>
              </a:lnSpc>
            </a:pP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Lato" panose="020F0502020204030203" pitchFamily="34" charset="77"/>
              </a:rPr>
              <a:t>	- Easy ordering 24/7​</a:t>
            </a:r>
          </a:p>
          <a:p>
            <a:pPr fontAlgn="base">
              <a:lnSpc>
                <a:spcPct val="150000"/>
              </a:lnSpc>
            </a:pP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Lato" panose="020F0502020204030203" pitchFamily="34" charset="77"/>
              </a:rPr>
              <a:t>	- Online support materials​</a:t>
            </a:r>
          </a:p>
          <a:p>
            <a:pPr marL="342900" indent="-3429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Lato" panose="020F0502020204030203" pitchFamily="34" charset="77"/>
              </a:rPr>
              <a:t>Marketing support​</a:t>
            </a:r>
          </a:p>
          <a:p>
            <a:pPr fontAlgn="base">
              <a:lnSpc>
                <a:spcPct val="150000"/>
              </a:lnSpc>
            </a:pP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Lato" panose="020F0502020204030203" pitchFamily="34" charset="77"/>
              </a:rPr>
              <a:t>	- Free marketing materials​</a:t>
            </a:r>
          </a:p>
          <a:p>
            <a:pPr fontAlgn="base">
              <a:lnSpc>
                <a:spcPct val="150000"/>
              </a:lnSpc>
            </a:pP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Lato" panose="020F0502020204030203" pitchFamily="34" charset="77"/>
              </a:rPr>
              <a:t>	- Web and digital marketing expertise​</a:t>
            </a:r>
          </a:p>
          <a:p>
            <a:pPr fontAlgn="base">
              <a:lnSpc>
                <a:spcPct val="150000"/>
              </a:lnSpc>
            </a:pP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Lato" panose="020F0502020204030203" pitchFamily="34" charset="77"/>
              </a:rPr>
              <a:t>	- Google Ads Cost sharing​</a:t>
            </a:r>
          </a:p>
          <a:p>
            <a:pPr fontAlgn="base">
              <a:lnSpc>
                <a:spcPct val="150000"/>
              </a:lnSpc>
            </a:pP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Lato" panose="020F0502020204030203" pitchFamily="34" charset="77"/>
              </a:rPr>
              <a:t>	- Social Media Posting</a:t>
            </a:r>
          </a:p>
          <a:p>
            <a:pPr marL="342900" indent="-3429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Lato" panose="020F0502020204030203" pitchFamily="34" charset="77"/>
              </a:rPr>
              <a:t>Superior Customer Service Support</a:t>
            </a:r>
          </a:p>
          <a:p>
            <a:pPr marL="342900" indent="-3429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Lato" panose="020F0502020204030203" pitchFamily="34" charset="77"/>
              </a:rPr>
              <a:t>Competitive pricing…​</a:t>
            </a:r>
          </a:p>
          <a:p>
            <a:pPr fontAlgn="base">
              <a:lnSpc>
                <a:spcPct val="150000"/>
              </a:lnSpc>
            </a:pPr>
            <a:endParaRPr lang="en-US" sz="2400" dirty="0">
              <a:latin typeface="Lato" panose="020F0502020204030203" pitchFamily="34" charset="77"/>
            </a:endParaRPr>
          </a:p>
          <a:p>
            <a:pPr fontAlgn="base">
              <a:lnSpc>
                <a:spcPct val="150000"/>
              </a:lnSpc>
            </a:pPr>
            <a:endParaRPr lang="en-US" sz="2400" dirty="0">
              <a:latin typeface="Lato" panose="020F0502020204030203" pitchFamily="34" charset="77"/>
            </a:endParaRPr>
          </a:p>
          <a:p>
            <a:endParaRPr lang="en-US" dirty="0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071D7503-9367-3944-AE7E-B807F4DF6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5476" y="5298242"/>
            <a:ext cx="1473228" cy="147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368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A person walking into a glass door&#10;&#10;Description automatically generated">
            <a:extLst>
              <a:ext uri="{FF2B5EF4-FFF2-40B4-BE49-F238E27FC236}">
                <a16:creationId xmlns:a16="http://schemas.microsoft.com/office/drawing/2014/main" id="{7DDEFF18-6486-7090-9591-18F8D0330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8110" y="-11903"/>
            <a:ext cx="5827786" cy="688419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3370BAFF-FAF0-1D13-76CD-23B3A6113227}"/>
              </a:ext>
            </a:extLst>
          </p:cNvPr>
          <p:cNvSpPr/>
          <p:nvPr/>
        </p:nvSpPr>
        <p:spPr>
          <a:xfrm>
            <a:off x="0" y="-26191"/>
            <a:ext cx="6361718" cy="6884190"/>
          </a:xfrm>
          <a:prstGeom prst="rect">
            <a:avLst/>
          </a:prstGeom>
          <a:solidFill>
            <a:schemeClr val="bg1">
              <a:lumMod val="85000"/>
              <a:alpha val="47399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E1DD8F1-9E23-DE4F-8592-144E7FD28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690" y="155138"/>
            <a:ext cx="5264150" cy="866194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z="4000" b="1" dirty="0">
                <a:solidFill>
                  <a:srgbClr val="153467"/>
                </a:solidFill>
                <a:latin typeface="Raleway" panose="020B0003030101060003" pitchFamily="34" charset="0"/>
              </a:rPr>
              <a:t>About Mirage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D7BD2CC2-8E4B-E44F-BAF8-C27A9D427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3841" y="5286953"/>
            <a:ext cx="1473228" cy="14732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4A86D16-2A0D-4447-AD85-27C1BE5AA134}"/>
              </a:ext>
            </a:extLst>
          </p:cNvPr>
          <p:cNvSpPr txBox="1"/>
          <p:nvPr/>
        </p:nvSpPr>
        <p:spPr>
          <a:xfrm>
            <a:off x="271690" y="2196883"/>
            <a:ext cx="4360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153467"/>
                </a:solidFill>
                <a:latin typeface="Raleway" panose="020B0003030101060003" pitchFamily="34" charset="0"/>
              </a:rPr>
              <a:t>Core Values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140F5E-E624-2642-9842-5253485D3F01}"/>
              </a:ext>
            </a:extLst>
          </p:cNvPr>
          <p:cNvSpPr txBox="1"/>
          <p:nvPr/>
        </p:nvSpPr>
        <p:spPr>
          <a:xfrm>
            <a:off x="271690" y="2724500"/>
            <a:ext cx="4360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Lato" panose="020F0502020204030203" pitchFamily="34" charset="77"/>
              </a:rPr>
              <a:t>Collaboration and support are values that distinguish us in our market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AC843D1-D56D-2B4B-81C0-5892198825C8}"/>
              </a:ext>
            </a:extLst>
          </p:cNvPr>
          <p:cNvSpPr txBox="1"/>
          <p:nvPr/>
        </p:nvSpPr>
        <p:spPr>
          <a:xfrm>
            <a:off x="3984204" y="3534302"/>
            <a:ext cx="2075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153467"/>
                </a:solidFill>
                <a:latin typeface="Raleway" panose="020B0003030101060003" pitchFamily="34" charset="0"/>
              </a:rPr>
              <a:t>Locations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229DC1F-3611-E442-A809-6863A8C9EC85}"/>
              </a:ext>
            </a:extLst>
          </p:cNvPr>
          <p:cNvSpPr txBox="1"/>
          <p:nvPr/>
        </p:nvSpPr>
        <p:spPr>
          <a:xfrm>
            <a:off x="3984204" y="4129474"/>
            <a:ext cx="1914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Lato" panose="020F0502020204030203" pitchFamily="34" charset="77"/>
              </a:rPr>
              <a:t>Vancouver, BC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8F5F348-1F3D-4149-A1B9-EA4EE6BF8EC4}"/>
              </a:ext>
            </a:extLst>
          </p:cNvPr>
          <p:cNvSpPr txBox="1"/>
          <p:nvPr/>
        </p:nvSpPr>
        <p:spPr>
          <a:xfrm>
            <a:off x="3984204" y="4498806"/>
            <a:ext cx="1914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Lato" panose="020F0502020204030203" pitchFamily="34" charset="77"/>
              </a:rPr>
              <a:t>Kitchener, 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F3A663E-99DE-2042-935B-316FCFB14A3C}"/>
              </a:ext>
            </a:extLst>
          </p:cNvPr>
          <p:cNvSpPr txBox="1"/>
          <p:nvPr/>
        </p:nvSpPr>
        <p:spPr>
          <a:xfrm>
            <a:off x="3984204" y="4871045"/>
            <a:ext cx="1914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Lato" panose="020F0502020204030203" pitchFamily="34" charset="77"/>
              </a:rPr>
              <a:t>Ocala, FL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485435F-F53F-4F43-99AC-237982ADAD1D}"/>
              </a:ext>
            </a:extLst>
          </p:cNvPr>
          <p:cNvSpPr txBox="1"/>
          <p:nvPr/>
        </p:nvSpPr>
        <p:spPr>
          <a:xfrm>
            <a:off x="271690" y="1021332"/>
            <a:ext cx="47575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Lato" panose="020F0502020204030203" pitchFamily="34" charset="77"/>
              </a:rPr>
              <a:t>Established in 1997 Mirage is a North American manufacturer of retractable and motorized screens. Now offering 3 products.</a:t>
            </a:r>
          </a:p>
          <a:p>
            <a:endParaRPr lang="en-US" dirty="0"/>
          </a:p>
        </p:txBody>
      </p:sp>
      <p:pic>
        <p:nvPicPr>
          <p:cNvPr id="35" name="Picture 34" descr="A map of the united states with pins&#10;&#10;Description automatically generated">
            <a:extLst>
              <a:ext uri="{FF2B5EF4-FFF2-40B4-BE49-F238E27FC236}">
                <a16:creationId xmlns:a16="http://schemas.microsoft.com/office/drawing/2014/main" id="{518CF2C2-AC21-62B7-B413-1F43A9C6CC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9256" y="4099666"/>
            <a:ext cx="3792707" cy="275833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0CF11759-E983-BD3C-9943-FCC3132173C6}"/>
              </a:ext>
            </a:extLst>
          </p:cNvPr>
          <p:cNvSpPr txBox="1"/>
          <p:nvPr/>
        </p:nvSpPr>
        <p:spPr>
          <a:xfrm>
            <a:off x="100016" y="3489672"/>
            <a:ext cx="33145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153467"/>
                </a:solidFill>
                <a:latin typeface="Raleway" panose="020B0003030101060003" pitchFamily="34" charset="0"/>
              </a:rPr>
              <a:t>Over 450 Dealers </a:t>
            </a:r>
          </a:p>
          <a:p>
            <a:pPr algn="ctr"/>
            <a:r>
              <a:rPr lang="en-US" sz="2000" b="1" dirty="0">
                <a:solidFill>
                  <a:srgbClr val="153467"/>
                </a:solidFill>
                <a:latin typeface="Raleway" panose="020B0003030101060003" pitchFamily="34" charset="0"/>
              </a:rPr>
              <a:t>across North America</a:t>
            </a:r>
          </a:p>
        </p:txBody>
      </p:sp>
    </p:spTree>
    <p:extLst>
      <p:ext uri="{BB962C8B-B14F-4D97-AF65-F5344CB8AC3E}">
        <p14:creationId xmlns:p14="http://schemas.microsoft.com/office/powerpoint/2010/main" val="3800698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om with a table and chairs and a table with chairs and a table with chairs and a table with chairs and a table with chairs and a table with chairs and a table with chairs and a&#10;&#10;Description automatically generated">
            <a:extLst>
              <a:ext uri="{FF2B5EF4-FFF2-40B4-BE49-F238E27FC236}">
                <a16:creationId xmlns:a16="http://schemas.microsoft.com/office/drawing/2014/main" id="{23D3F161-D746-E157-BD7D-F2D565A8FF0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7BB4CE5-D722-4E4A-AC62-007C9331D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139" y="2340385"/>
            <a:ext cx="5264150" cy="558799"/>
          </a:xfrm>
        </p:spPr>
        <p:txBody>
          <a:bodyPr anchor="b">
            <a:normAutofit/>
          </a:bodyPr>
          <a:lstStyle>
            <a:lvl1pPr algn="ctr">
              <a:defRPr sz="3200"/>
            </a:lvl1pPr>
          </a:lstStyle>
          <a:p>
            <a:r>
              <a:rPr lang="en-US" b="1" dirty="0">
                <a:solidFill>
                  <a:srgbClr val="153467"/>
                </a:solidFill>
                <a:latin typeface="Raleway" panose="020B0003030101060003" pitchFamily="34" charset="0"/>
              </a:rPr>
              <a:t>For the consumers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001088A-A2FB-5749-9CD2-7DCA4544406E}"/>
              </a:ext>
            </a:extLst>
          </p:cNvPr>
          <p:cNvSpPr txBox="1">
            <a:spLocks/>
          </p:cNvSpPr>
          <p:nvPr/>
        </p:nvSpPr>
        <p:spPr>
          <a:xfrm>
            <a:off x="831850" y="3093737"/>
            <a:ext cx="5264150" cy="1500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Lato" panose="020F0502020204030203" pitchFamily="34" charset="77"/>
              </a:rPr>
              <a:t>Discreet/appearance</a:t>
            </a:r>
          </a:p>
          <a:p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Lato" panose="020F0502020204030203" pitchFamily="34" charset="77"/>
              </a:rPr>
              <a:t>Out of the way when not needed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48A3ACE-F1CF-E34A-B812-386B23F33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3841" y="5286953"/>
            <a:ext cx="1473228" cy="147322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C78B199-E425-AE4C-B582-9A9DBB53747E}"/>
              </a:ext>
            </a:extLst>
          </p:cNvPr>
          <p:cNvSpPr txBox="1">
            <a:spLocks/>
          </p:cNvSpPr>
          <p:nvPr/>
        </p:nvSpPr>
        <p:spPr>
          <a:xfrm>
            <a:off x="551329" y="393701"/>
            <a:ext cx="1080247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Raleway" panose="020B00030301010600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153467"/>
                </a:solidFill>
              </a:rPr>
              <a:t>WHY retractable Screens?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916AEC1-37A2-0F47-8ABA-90F2F7FC7F3E}"/>
              </a:ext>
            </a:extLst>
          </p:cNvPr>
          <p:cNvSpPr txBox="1">
            <a:spLocks/>
          </p:cNvSpPr>
          <p:nvPr/>
        </p:nvSpPr>
        <p:spPr>
          <a:xfrm>
            <a:off x="6263569" y="2340384"/>
            <a:ext cx="5264150" cy="5587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Raleway" panose="020B00030301010600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153467"/>
                </a:solidFill>
              </a:rPr>
              <a:t>For your business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1C47E5A-D74A-0242-94FF-89A0DF78CB45}"/>
              </a:ext>
            </a:extLst>
          </p:cNvPr>
          <p:cNvSpPr txBox="1">
            <a:spLocks/>
          </p:cNvSpPr>
          <p:nvPr/>
        </p:nvSpPr>
        <p:spPr>
          <a:xfrm>
            <a:off x="6822342" y="3038413"/>
            <a:ext cx="5264150" cy="15001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342900" indent="-342900" algn="l" defTabSz="914400" rtl="0" eaLnBrk="1" latinLnBrk="0" hangingPunct="1"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Lato" panose="020F0502020204030203" pitchFamily="34" charset="77"/>
              </a:rPr>
              <a:t>Good margins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Lato" panose="020F0502020204030203" pitchFamily="34" charset="77"/>
              </a:rPr>
              <a:t>Diversification of product offering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Lato" panose="020F0502020204030203" pitchFamily="34" charset="77"/>
              </a:rPr>
              <a:t>Variety of activity in your workday</a:t>
            </a:r>
          </a:p>
        </p:txBody>
      </p:sp>
    </p:spTree>
    <p:extLst>
      <p:ext uri="{BB962C8B-B14F-4D97-AF65-F5344CB8AC3E}">
        <p14:creationId xmlns:p14="http://schemas.microsoft.com/office/powerpoint/2010/main" val="1505592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7D4071F1-4A6E-C142-8958-FB4AC0CF2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3841" y="5286953"/>
            <a:ext cx="1473228" cy="147322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5CF3295-5B23-5448-80DB-954E3A2B6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524" y="114430"/>
            <a:ext cx="4753080" cy="1325563"/>
          </a:xfrm>
        </p:spPr>
        <p:txBody>
          <a:bodyPr/>
          <a:lstStyle/>
          <a:p>
            <a:r>
              <a:rPr lang="en-US" b="1" dirty="0">
                <a:solidFill>
                  <a:srgbClr val="153467"/>
                </a:solidFill>
                <a:latin typeface="Raleway" panose="020B0003030101060003" pitchFamily="34" charset="0"/>
              </a:rPr>
              <a:t>Product Basics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CD40E5C-9808-4F4A-882D-4142277F9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377" y="1657489"/>
            <a:ext cx="5181600" cy="4351338"/>
          </a:xfrm>
        </p:spPr>
        <p:txBody>
          <a:bodyPr/>
          <a:lstStyle>
            <a:lvl2pPr marL="457200" indent="0" algn="l">
              <a:buNone/>
              <a:defRPr/>
            </a:lvl2pPr>
          </a:lstStyle>
          <a:p>
            <a:pPr marL="0" lvl="0" indent="0">
              <a:buNone/>
            </a:pPr>
            <a:r>
              <a:rPr lang="en-US" b="1" dirty="0">
                <a:solidFill>
                  <a:srgbClr val="153467"/>
                </a:solidFill>
                <a:latin typeface="Raleway" panose="020B0003030101060003" pitchFamily="34" charset="0"/>
              </a:rPr>
              <a:t>Sizes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Lato" panose="020F0502020204030203" pitchFamily="34" charset="77"/>
              </a:rPr>
              <a:t>3 heights  83 ¼”  98”  108”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Lato" panose="020F0502020204030203" pitchFamily="34" charset="77"/>
              </a:rPr>
              <a:t>3 widths  45”  55”  64”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Lato" panose="020F0502020204030203" pitchFamily="34" charset="77"/>
              </a:rPr>
              <a:t>Can order standard heights or cut to size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51254A3B-6E2B-9B44-894C-1AA43DB793E6}"/>
              </a:ext>
            </a:extLst>
          </p:cNvPr>
          <p:cNvSpPr txBox="1">
            <a:spLocks/>
          </p:cNvSpPr>
          <p:nvPr/>
        </p:nvSpPr>
        <p:spPr>
          <a:xfrm>
            <a:off x="6172200" y="1697033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153467"/>
                </a:solidFill>
                <a:latin typeface="Raleway" panose="020B0003030101060003" pitchFamily="34" charset="0"/>
              </a:rPr>
              <a:t>Mesh Types</a:t>
            </a:r>
          </a:p>
          <a:p>
            <a:pPr lvl="1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18 X 14 Stiff fiberglass (standard)</a:t>
            </a:r>
          </a:p>
          <a:p>
            <a:pPr lvl="1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18 X 16 Elite fiberglass (for 55” and 64”widths)</a:t>
            </a:r>
          </a:p>
          <a:p>
            <a:pPr lvl="1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17 X 17 Super screen polyester (pet mesh)</a:t>
            </a:r>
          </a:p>
          <a:p>
            <a:pPr lvl="1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20 X 20 “No-see-um” mesh</a:t>
            </a: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0A53EB95-0182-DE4D-888C-3A4DBE3131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945"/>
          <a:stretch/>
        </p:blipFill>
        <p:spPr bwMode="auto">
          <a:xfrm>
            <a:off x="5298217" y="4640198"/>
            <a:ext cx="2795446" cy="612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4A22FF-13D9-3A4E-8069-221AD1DA46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945"/>
          <a:stretch/>
        </p:blipFill>
        <p:spPr bwMode="auto">
          <a:xfrm>
            <a:off x="5259709" y="5619304"/>
            <a:ext cx="2771142" cy="607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F97CF5-CB30-3D42-B1D8-E5E6B6FB7986}"/>
              </a:ext>
            </a:extLst>
          </p:cNvPr>
          <p:cNvSpPr txBox="1"/>
          <p:nvPr/>
        </p:nvSpPr>
        <p:spPr>
          <a:xfrm>
            <a:off x="5289863" y="5193167"/>
            <a:ext cx="78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 Pebble grey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F36B11-1DF1-334E-9626-203B0FB74506}"/>
              </a:ext>
            </a:extLst>
          </p:cNvPr>
          <p:cNvSpPr txBox="1"/>
          <p:nvPr/>
        </p:nvSpPr>
        <p:spPr>
          <a:xfrm>
            <a:off x="5953751" y="5205591"/>
            <a:ext cx="787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Linen cream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A8767C-C053-6744-8249-9BD5651D944B}"/>
              </a:ext>
            </a:extLst>
          </p:cNvPr>
          <p:cNvSpPr txBox="1"/>
          <p:nvPr/>
        </p:nvSpPr>
        <p:spPr>
          <a:xfrm>
            <a:off x="6662314" y="5208791"/>
            <a:ext cx="78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Midnight black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951A93-758C-8C47-B1CE-01FCFA2D6677}"/>
              </a:ext>
            </a:extLst>
          </p:cNvPr>
          <p:cNvSpPr txBox="1"/>
          <p:nvPr/>
        </p:nvSpPr>
        <p:spPr>
          <a:xfrm>
            <a:off x="7356886" y="5223415"/>
            <a:ext cx="787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Polar white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E1DC1C-3893-D845-A7DA-92BA3E560208}"/>
              </a:ext>
            </a:extLst>
          </p:cNvPr>
          <p:cNvSpPr txBox="1"/>
          <p:nvPr/>
        </p:nvSpPr>
        <p:spPr>
          <a:xfrm>
            <a:off x="5335100" y="6164459"/>
            <a:ext cx="78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Rideau brown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32FDEFB-E9AD-6543-A16B-BDEC42CB2A7F}"/>
              </a:ext>
            </a:extLst>
          </p:cNvPr>
          <p:cNvSpPr txBox="1"/>
          <p:nvPr/>
        </p:nvSpPr>
        <p:spPr>
          <a:xfrm>
            <a:off x="6035845" y="6185077"/>
            <a:ext cx="78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Sandal-</a:t>
            </a:r>
          </a:p>
          <a:p>
            <a:r>
              <a:rPr lang="en-US" sz="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wood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A88270-9864-704B-BF90-7A03F2BD79AC}"/>
              </a:ext>
            </a:extLst>
          </p:cNvPr>
          <p:cNvSpPr txBox="1"/>
          <p:nvPr/>
        </p:nvSpPr>
        <p:spPr>
          <a:xfrm>
            <a:off x="6695940" y="6229581"/>
            <a:ext cx="7869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Slate grey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10EC4C-D7EF-F94E-9A72-FE400F1DA913}"/>
              </a:ext>
            </a:extLst>
          </p:cNvPr>
          <p:cNvSpPr txBox="1"/>
          <p:nvPr/>
        </p:nvSpPr>
        <p:spPr>
          <a:xfrm>
            <a:off x="7310428" y="6229993"/>
            <a:ext cx="787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Tudor brown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DD192FD6-D935-8C48-B20B-F1383C63C01F}"/>
              </a:ext>
            </a:extLst>
          </p:cNvPr>
          <p:cNvSpPr txBox="1">
            <a:spLocks/>
          </p:cNvSpPr>
          <p:nvPr/>
        </p:nvSpPr>
        <p:spPr>
          <a:xfrm>
            <a:off x="1027917" y="4064487"/>
            <a:ext cx="3932237" cy="23958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buNone/>
              <a:defRPr sz="1600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endParaRPr lang="en-US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Lato" panose="020F0502020204030203" pitchFamily="34" charset="77"/>
              </a:rPr>
              <a:t>8 Standard colors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Lato" panose="020F0502020204030203" pitchFamily="34" charset="77"/>
              </a:rPr>
              <a:t>18 Diamond series colors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Lato" panose="020F0502020204030203" pitchFamily="34" charset="77"/>
              </a:rPr>
              <a:t>Custom colors available (supply RAL#)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0E99EC-2703-4446-8792-D629CB21BAF0}"/>
              </a:ext>
            </a:extLst>
          </p:cNvPr>
          <p:cNvSpPr txBox="1"/>
          <p:nvPr/>
        </p:nvSpPr>
        <p:spPr>
          <a:xfrm>
            <a:off x="608377" y="4022418"/>
            <a:ext cx="1945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rgbClr val="153467"/>
                </a:solidFill>
                <a:latin typeface="Raleway" panose="020B0003030101060003" pitchFamily="34" charset="0"/>
              </a:rPr>
              <a:t>Colors</a:t>
            </a:r>
          </a:p>
        </p:txBody>
      </p:sp>
    </p:spTree>
    <p:extLst>
      <p:ext uri="{BB962C8B-B14F-4D97-AF65-F5344CB8AC3E}">
        <p14:creationId xmlns:p14="http://schemas.microsoft.com/office/powerpoint/2010/main" val="38293336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F1467BAD-ABA3-AE44-9E5F-711050A0C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769" y="351292"/>
            <a:ext cx="10509504" cy="1076914"/>
          </a:xfrm>
        </p:spPr>
        <p:txBody>
          <a:bodyPr anchor="ctr">
            <a:normAutofit/>
          </a:bodyPr>
          <a:lstStyle/>
          <a:p>
            <a:r>
              <a:rPr lang="en-US" sz="4000" b="1" dirty="0">
                <a:solidFill>
                  <a:srgbClr val="153467"/>
                </a:solidFill>
                <a:latin typeface="Raleway" panose="020B0003030101060003" pitchFamily="34" charset="0"/>
              </a:rPr>
              <a:t>Product basics (2/2)</a:t>
            </a:r>
          </a:p>
        </p:txBody>
      </p:sp>
      <p:sp>
        <p:nvSpPr>
          <p:cNvPr id="24" name="Content Placeholder 1">
            <a:extLst>
              <a:ext uri="{FF2B5EF4-FFF2-40B4-BE49-F238E27FC236}">
                <a16:creationId xmlns:a16="http://schemas.microsoft.com/office/drawing/2014/main" id="{FFAB49F8-70A8-6E4C-971B-612911C19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8521" y="1737360"/>
            <a:ext cx="5538950" cy="4251700"/>
          </a:xfrm>
        </p:spPr>
        <p:txBody>
          <a:bodyPr/>
          <a:lstStyle/>
          <a:p>
            <a:pPr marL="198882" indent="-198882" defTabSz="795528">
              <a:spcBef>
                <a:spcPts val="870"/>
              </a:spcBef>
            </a:pPr>
            <a:r>
              <a:rPr lang="en-US" sz="2436" kern="1200" dirty="0">
                <a:solidFill>
                  <a:schemeClr val="accent3">
                    <a:lumMod val="75000"/>
                  </a:schemeClr>
                </a:solidFill>
                <a:latin typeface="Lato" panose="020F0502020204030203" pitchFamily="34" charset="77"/>
                <a:ea typeface="+mn-ea"/>
                <a:cs typeface="+mn-cs"/>
              </a:rPr>
              <a:t>Sill adapters</a:t>
            </a:r>
          </a:p>
          <a:p>
            <a:pPr marL="596646" lvl="1" indent="-198882" defTabSz="795528">
              <a:spcBef>
                <a:spcPts val="435"/>
              </a:spcBef>
            </a:pPr>
            <a:r>
              <a:rPr lang="en-US" sz="2088" kern="1200" dirty="0">
                <a:solidFill>
                  <a:schemeClr val="accent3">
                    <a:lumMod val="75000"/>
                  </a:schemeClr>
                </a:solidFill>
                <a:latin typeface="Lato" panose="020F0502020204030203" pitchFamily="34" charset="77"/>
                <a:ea typeface="+mn-ea"/>
                <a:cs typeface="+mn-cs"/>
              </a:rPr>
              <a:t>Used to provide a surface on which to mount the bottom track</a:t>
            </a:r>
          </a:p>
          <a:p>
            <a:pPr marL="596646" lvl="1" indent="-198882" defTabSz="795528">
              <a:spcBef>
                <a:spcPts val="435"/>
              </a:spcBef>
            </a:pPr>
            <a:r>
              <a:rPr lang="en-US" sz="2088" kern="1200" dirty="0">
                <a:solidFill>
                  <a:schemeClr val="accent3">
                    <a:lumMod val="75000"/>
                  </a:schemeClr>
                </a:solidFill>
                <a:latin typeface="Lato" panose="020F0502020204030203" pitchFamily="34" charset="77"/>
                <a:ea typeface="+mn-ea"/>
                <a:cs typeface="+mn-cs"/>
              </a:rPr>
              <a:t>Seven shapes</a:t>
            </a:r>
          </a:p>
          <a:p>
            <a:pPr marL="596646" lvl="1" indent="-198882" defTabSz="795528">
              <a:spcBef>
                <a:spcPts val="435"/>
              </a:spcBef>
            </a:pPr>
            <a:r>
              <a:rPr lang="en-US" sz="2088" kern="1200" dirty="0">
                <a:solidFill>
                  <a:schemeClr val="accent3">
                    <a:lumMod val="75000"/>
                  </a:schemeClr>
                </a:solidFill>
                <a:latin typeface="Lato" panose="020F0502020204030203" pitchFamily="34" charset="77"/>
                <a:ea typeface="+mn-ea"/>
                <a:cs typeface="+mn-cs"/>
              </a:rPr>
              <a:t>Sill adapter used depends on factors such as</a:t>
            </a:r>
          </a:p>
          <a:p>
            <a:pPr marL="795528" lvl="2" indent="0" defTabSz="795528">
              <a:spcBef>
                <a:spcPts val="435"/>
              </a:spcBef>
              <a:buNone/>
            </a:pPr>
            <a:r>
              <a:rPr lang="en-US" sz="1740" kern="1200" dirty="0">
                <a:solidFill>
                  <a:schemeClr val="accent3">
                    <a:lumMod val="75000"/>
                  </a:schemeClr>
                </a:solidFill>
                <a:latin typeface="Lato" panose="020F0502020204030203" pitchFamily="34" charset="77"/>
                <a:ea typeface="+mn-ea"/>
                <a:cs typeface="+mn-cs"/>
              </a:rPr>
              <a:t>- Slope of threshold</a:t>
            </a:r>
          </a:p>
          <a:p>
            <a:pPr marL="795528" lvl="2" indent="0" defTabSz="795528">
              <a:spcBef>
                <a:spcPts val="435"/>
              </a:spcBef>
              <a:buNone/>
            </a:pPr>
            <a:r>
              <a:rPr lang="en-US" sz="1740" dirty="0">
                <a:solidFill>
                  <a:schemeClr val="accent3">
                    <a:lumMod val="75000"/>
                  </a:schemeClr>
                </a:solidFill>
                <a:latin typeface="Lato" panose="020F0502020204030203" pitchFamily="34" charset="77"/>
              </a:rPr>
              <a:t>- </a:t>
            </a:r>
            <a:r>
              <a:rPr lang="en-US" sz="1740" kern="1200" dirty="0">
                <a:solidFill>
                  <a:schemeClr val="accent3">
                    <a:lumMod val="75000"/>
                  </a:schemeClr>
                </a:solidFill>
                <a:latin typeface="Lato" panose="020F0502020204030203" pitchFamily="34" charset="77"/>
                <a:ea typeface="+mn-ea"/>
                <a:cs typeface="+mn-cs"/>
              </a:rPr>
              <a:t>Depth of door jamb</a:t>
            </a:r>
          </a:p>
          <a:p>
            <a:pPr marL="795528" lvl="2" indent="0" defTabSz="795528">
              <a:spcBef>
                <a:spcPts val="435"/>
              </a:spcBef>
              <a:buNone/>
            </a:pPr>
            <a:r>
              <a:rPr lang="en-US" sz="1740" kern="1200" dirty="0">
                <a:solidFill>
                  <a:schemeClr val="accent3">
                    <a:lumMod val="75000"/>
                  </a:schemeClr>
                </a:solidFill>
                <a:latin typeface="Lato" panose="020F0502020204030203" pitchFamily="34" charset="77"/>
                <a:ea typeface="+mn-ea"/>
                <a:cs typeface="+mn-cs"/>
              </a:rPr>
              <a:t>- Mounting locations of housing</a:t>
            </a:r>
            <a:endParaRPr lang="en-US" dirty="0">
              <a:solidFill>
                <a:schemeClr val="accent3">
                  <a:lumMod val="75000"/>
                </a:schemeClr>
              </a:solidFill>
              <a:latin typeface="Lato" panose="020F0502020204030203" pitchFamily="34" charset="77"/>
            </a:endParaRPr>
          </a:p>
        </p:txBody>
      </p:sp>
      <p:pic>
        <p:nvPicPr>
          <p:cNvPr id="25" name="Picture 24" descr="A picture containing drive, coffee table&#10;&#10;Description automatically generated">
            <a:extLst>
              <a:ext uri="{FF2B5EF4-FFF2-40B4-BE49-F238E27FC236}">
                <a16:creationId xmlns:a16="http://schemas.microsoft.com/office/drawing/2014/main" id="{8616FF6F-88B7-0242-9438-AFA8F36CA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6369" y="3351681"/>
            <a:ext cx="1384414" cy="1384414"/>
          </a:xfrm>
          <a:prstGeom prst="rect">
            <a:avLst/>
          </a:prstGeom>
        </p:spPr>
      </p:pic>
      <p:pic>
        <p:nvPicPr>
          <p:cNvPr id="26" name="Picture 25" descr="A picture containing building material, lumber, coffee table&#10;&#10;Description automatically generated">
            <a:extLst>
              <a:ext uri="{FF2B5EF4-FFF2-40B4-BE49-F238E27FC236}">
                <a16:creationId xmlns:a16="http://schemas.microsoft.com/office/drawing/2014/main" id="{AEFC30F2-37CE-A940-B70C-A3253E6C9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8887" y="1887990"/>
            <a:ext cx="1384414" cy="1384414"/>
          </a:xfrm>
          <a:prstGeom prst="rect">
            <a:avLst/>
          </a:prstGeom>
        </p:spPr>
      </p:pic>
      <p:pic>
        <p:nvPicPr>
          <p:cNvPr id="27" name="Picture 26" descr="A picture containing text&#10;&#10;Description automatically generated">
            <a:extLst>
              <a:ext uri="{FF2B5EF4-FFF2-40B4-BE49-F238E27FC236}">
                <a16:creationId xmlns:a16="http://schemas.microsoft.com/office/drawing/2014/main" id="{DF4D85F5-4849-7946-B7FB-9C591DFDE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631" y="1899269"/>
            <a:ext cx="1384414" cy="1384414"/>
          </a:xfrm>
          <a:prstGeom prst="rect">
            <a:avLst/>
          </a:prstGeom>
        </p:spPr>
      </p:pic>
      <p:pic>
        <p:nvPicPr>
          <p:cNvPr id="28" name="Picture 27" descr="A picture containing case, griddle&#10;&#10;Description automatically generated">
            <a:extLst>
              <a:ext uri="{FF2B5EF4-FFF2-40B4-BE49-F238E27FC236}">
                <a16:creationId xmlns:a16="http://schemas.microsoft.com/office/drawing/2014/main" id="{404B27AB-05AC-D14E-B51D-77258E5DF0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866" y="3351681"/>
            <a:ext cx="1384414" cy="1384414"/>
          </a:xfrm>
          <a:prstGeom prst="rect">
            <a:avLst/>
          </a:prstGeom>
        </p:spPr>
      </p:pic>
      <p:pic>
        <p:nvPicPr>
          <p:cNvPr id="29" name="Picture 28" descr="A picture containing stationary, binding, accessory, lumber&#10;&#10;Description automatically generated">
            <a:extLst>
              <a:ext uri="{FF2B5EF4-FFF2-40B4-BE49-F238E27FC236}">
                <a16:creationId xmlns:a16="http://schemas.microsoft.com/office/drawing/2014/main" id="{BC44E9EB-D741-8748-8182-691BC76D67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3494" y="3350959"/>
            <a:ext cx="1384414" cy="1384414"/>
          </a:xfrm>
          <a:prstGeom prst="rect">
            <a:avLst/>
          </a:prstGeom>
        </p:spPr>
      </p:pic>
      <p:pic>
        <p:nvPicPr>
          <p:cNvPr id="30" name="Picture 29" descr="A metal beam on a white background&#10;&#10;Description automatically generated">
            <a:extLst>
              <a:ext uri="{FF2B5EF4-FFF2-40B4-BE49-F238E27FC236}">
                <a16:creationId xmlns:a16="http://schemas.microsoft.com/office/drawing/2014/main" id="{0AE0332F-E872-474B-BB11-5F894E491F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9871" y="3351681"/>
            <a:ext cx="1384414" cy="1384414"/>
          </a:xfrm>
          <a:prstGeom prst="rect">
            <a:avLst/>
          </a:prstGeom>
        </p:spPr>
      </p:pic>
      <p:pic>
        <p:nvPicPr>
          <p:cNvPr id="31" name="Picture 30" descr="A picture containing building material&#10;&#10;Description automatically generated">
            <a:extLst>
              <a:ext uri="{FF2B5EF4-FFF2-40B4-BE49-F238E27FC236}">
                <a16:creationId xmlns:a16="http://schemas.microsoft.com/office/drawing/2014/main" id="{7A4D2FB1-D304-F54C-9D52-9CEC352992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32389" y="1888713"/>
            <a:ext cx="1382720" cy="138272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3121CF6-7AF7-894E-9629-AA5DE44A6578}"/>
              </a:ext>
            </a:extLst>
          </p:cNvPr>
          <p:cNvSpPr txBox="1"/>
          <p:nvPr/>
        </p:nvSpPr>
        <p:spPr>
          <a:xfrm>
            <a:off x="865384" y="3068135"/>
            <a:ext cx="1384414" cy="467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95528">
              <a:spcAft>
                <a:spcPts val="600"/>
              </a:spcAft>
            </a:pPr>
            <a:r>
              <a:rPr lang="en-US" sz="1218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Sill adapter - Interior</a:t>
            </a:r>
            <a:endParaRPr lang="en-US" sz="14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EF7865-27FA-A647-A933-FCB28981849C}"/>
              </a:ext>
            </a:extLst>
          </p:cNvPr>
          <p:cNvSpPr txBox="1"/>
          <p:nvPr/>
        </p:nvSpPr>
        <p:spPr>
          <a:xfrm>
            <a:off x="2198887" y="3068135"/>
            <a:ext cx="1384414" cy="467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95528">
              <a:spcAft>
                <a:spcPts val="600"/>
              </a:spcAft>
            </a:pPr>
            <a:r>
              <a:rPr lang="en-US" sz="1218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Sill adapter - Exterior</a:t>
            </a:r>
            <a:endParaRPr lang="en-US" sz="14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CBE76A9-6640-5840-9CDC-BD8BBB1A72C2}"/>
              </a:ext>
            </a:extLst>
          </p:cNvPr>
          <p:cNvSpPr txBox="1"/>
          <p:nvPr/>
        </p:nvSpPr>
        <p:spPr>
          <a:xfrm>
            <a:off x="3531926" y="3068135"/>
            <a:ext cx="1384414" cy="544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95528">
              <a:spcAft>
                <a:spcPts val="600"/>
              </a:spcAft>
            </a:pPr>
            <a:r>
              <a:rPr lang="en-US" sz="1218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Sill adapter – </a:t>
            </a:r>
          </a:p>
          <a:p>
            <a:pPr algn="ctr" defTabSz="795528">
              <a:spcAft>
                <a:spcPts val="600"/>
              </a:spcAft>
            </a:pPr>
            <a:r>
              <a:rPr lang="en-US" sz="1218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Top</a:t>
            </a:r>
            <a:endParaRPr lang="en-US" sz="14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21902C2-15BE-4A44-AD52-3ABF633D2859}"/>
              </a:ext>
            </a:extLst>
          </p:cNvPr>
          <p:cNvSpPr txBox="1"/>
          <p:nvPr/>
        </p:nvSpPr>
        <p:spPr>
          <a:xfrm>
            <a:off x="976283" y="4531826"/>
            <a:ext cx="1384414" cy="544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95528">
              <a:spcAft>
                <a:spcPts val="600"/>
              </a:spcAft>
            </a:pPr>
            <a:r>
              <a:rPr lang="en-US" sz="1218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Sill adapter – </a:t>
            </a:r>
          </a:p>
          <a:p>
            <a:pPr algn="ctr" defTabSz="795528">
              <a:spcAft>
                <a:spcPts val="600"/>
              </a:spcAft>
            </a:pPr>
            <a:r>
              <a:rPr lang="en-US" sz="1218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Ramp</a:t>
            </a:r>
            <a:endParaRPr lang="en-US" sz="14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7355E3B-A1EF-1345-A293-DAA7F721E833}"/>
              </a:ext>
            </a:extLst>
          </p:cNvPr>
          <p:cNvSpPr txBox="1"/>
          <p:nvPr/>
        </p:nvSpPr>
        <p:spPr>
          <a:xfrm>
            <a:off x="2306369" y="4531826"/>
            <a:ext cx="1384414" cy="544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95528">
              <a:spcAft>
                <a:spcPts val="600"/>
              </a:spcAft>
            </a:pPr>
            <a:r>
              <a:rPr lang="en-US" sz="1218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Sill adapter – </a:t>
            </a:r>
          </a:p>
          <a:p>
            <a:pPr algn="ctr" defTabSz="795528">
              <a:spcAft>
                <a:spcPts val="600"/>
              </a:spcAft>
            </a:pPr>
            <a:r>
              <a:rPr lang="en-US" sz="1218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5 inch</a:t>
            </a:r>
            <a:endParaRPr lang="en-US" sz="14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F9F0A07-246D-6E41-AF14-9F3637A4FCFF}"/>
              </a:ext>
            </a:extLst>
          </p:cNvPr>
          <p:cNvSpPr txBox="1"/>
          <p:nvPr/>
        </p:nvSpPr>
        <p:spPr>
          <a:xfrm>
            <a:off x="3636454" y="4531826"/>
            <a:ext cx="1384414" cy="544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95528">
              <a:spcAft>
                <a:spcPts val="600"/>
              </a:spcAft>
            </a:pPr>
            <a:r>
              <a:rPr lang="en-US" sz="1218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Sill adapter – </a:t>
            </a:r>
          </a:p>
          <a:p>
            <a:pPr algn="ctr" defTabSz="795528">
              <a:spcAft>
                <a:spcPts val="600"/>
              </a:spcAft>
            </a:pPr>
            <a:r>
              <a:rPr lang="en-US" sz="1218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Trim</a:t>
            </a:r>
            <a:endParaRPr lang="en-US" sz="14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86469DC-A426-EB4F-B0AA-9D47D4AAA57E}"/>
              </a:ext>
            </a:extLst>
          </p:cNvPr>
          <p:cNvSpPr txBox="1"/>
          <p:nvPr/>
        </p:nvSpPr>
        <p:spPr>
          <a:xfrm>
            <a:off x="5033494" y="4531103"/>
            <a:ext cx="1384414" cy="544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95528">
              <a:spcAft>
                <a:spcPts val="600"/>
              </a:spcAft>
            </a:pPr>
            <a:r>
              <a:rPr lang="en-US" sz="1218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Sill adapter – </a:t>
            </a:r>
          </a:p>
          <a:p>
            <a:pPr algn="ctr" defTabSz="795528">
              <a:spcAft>
                <a:spcPts val="600"/>
              </a:spcAft>
            </a:pPr>
            <a:r>
              <a:rPr lang="en-US" sz="1218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Threshold</a:t>
            </a:r>
            <a:endParaRPr lang="en-US" sz="14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9" name="Picture 38" descr="Logo&#10;&#10;Description automatically generated">
            <a:extLst>
              <a:ext uri="{FF2B5EF4-FFF2-40B4-BE49-F238E27FC236}">
                <a16:creationId xmlns:a16="http://schemas.microsoft.com/office/drawing/2014/main" id="{044F7027-0634-3E40-A5C3-742A9260FA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45043" y="5238127"/>
            <a:ext cx="1285229" cy="128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527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men sitting in chairs in a room&#10;&#10;Description automatically generated">
            <a:extLst>
              <a:ext uri="{FF2B5EF4-FFF2-40B4-BE49-F238E27FC236}">
                <a16:creationId xmlns:a16="http://schemas.microsoft.com/office/drawing/2014/main" id="{4E2AF700-2BD7-C479-5EB1-E1DE856E165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2000"/>
          </a:blip>
          <a:stretch>
            <a:fillRect/>
          </a:stretch>
        </p:blipFill>
        <p:spPr>
          <a:xfrm>
            <a:off x="11827" y="-502813"/>
            <a:ext cx="12168345" cy="8349401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85FCA60-2392-4D4E-AC0E-955EC662C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6892" y="5306832"/>
            <a:ext cx="1473228" cy="147322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53DA18A-6690-334C-AF95-AAB2F9A94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251" y="385004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b="1" dirty="0">
                <a:solidFill>
                  <a:srgbClr val="153467"/>
                </a:solidFill>
                <a:latin typeface="Raleway" panose="020B0003030101060003" pitchFamily="34" charset="0"/>
              </a:rPr>
              <a:t>Why choose Mirage?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D5DBD3-E660-2147-8BC8-51ACC4BCD4A9}"/>
              </a:ext>
            </a:extLst>
          </p:cNvPr>
          <p:cNvSpPr txBox="1"/>
          <p:nvPr/>
        </p:nvSpPr>
        <p:spPr>
          <a:xfrm>
            <a:off x="944947" y="1591262"/>
            <a:ext cx="4328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153467"/>
                </a:solidFill>
                <a:latin typeface="Raleway" panose="020B0003030101060003" pitchFamily="34" charset="0"/>
              </a:rPr>
              <a:t>Our Products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F9F7AC-7456-AD40-9DC1-90583760E043}"/>
              </a:ext>
            </a:extLst>
          </p:cNvPr>
          <p:cNvSpPr txBox="1"/>
          <p:nvPr/>
        </p:nvSpPr>
        <p:spPr>
          <a:xfrm>
            <a:off x="6340935" y="1591262"/>
            <a:ext cx="4759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153467"/>
                </a:solidFill>
                <a:latin typeface="Raleway" panose="020B0003030101060003" pitchFamily="34" charset="0"/>
              </a:rPr>
              <a:t>Our service and support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61AB19-B811-664C-8EBB-159459FDCA30}"/>
              </a:ext>
            </a:extLst>
          </p:cNvPr>
          <p:cNvSpPr txBox="1"/>
          <p:nvPr/>
        </p:nvSpPr>
        <p:spPr>
          <a:xfrm>
            <a:off x="1721770" y="2085789"/>
            <a:ext cx="3734406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Lato" panose="020F0502020204030203" pitchFamily="34" charset="77"/>
              </a:rPr>
              <a:t>Quality Materials, North American made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Lato" panose="020F0502020204030203" pitchFamily="34" charset="77"/>
              </a:rPr>
              <a:t>The Smoothest Operating retractable screen door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Lato" panose="020F0502020204030203" pitchFamily="34" charset="77"/>
              </a:rPr>
              <a:t>Pivot pro handle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Lato" panose="020F0502020204030203" pitchFamily="34" charset="77"/>
              </a:rPr>
              <a:t>One visit install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Lato" panose="020F0502020204030203" pitchFamily="34" charset="77"/>
              </a:rPr>
              <a:t>3 products:</a:t>
            </a:r>
          </a:p>
          <a:p>
            <a:pPr marL="0" indent="0" algn="l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Lato" panose="020F0502020204030203" pitchFamily="34" charset="77"/>
              </a:rPr>
              <a:t>       - 1750</a:t>
            </a:r>
          </a:p>
          <a:p>
            <a:pPr marL="0" indent="0" algn="l">
              <a:lnSpc>
                <a:spcPct val="150000"/>
              </a:lnSpc>
              <a:buFontTx/>
              <a:buNone/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Lato" panose="020F0502020204030203" pitchFamily="34" charset="77"/>
              </a:rPr>
              <a:t>       -  3500</a:t>
            </a:r>
          </a:p>
          <a:p>
            <a:pPr marL="0" indent="0" algn="l">
              <a:lnSpc>
                <a:spcPct val="150000"/>
              </a:lnSpc>
              <a:buFontTx/>
              <a:buNone/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Lato" panose="020F0502020204030203" pitchFamily="34" charset="77"/>
              </a:rPr>
              <a:t>       - H4800 </a:t>
            </a:r>
          </a:p>
          <a:p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76FC7B-E0D2-E245-AA5F-A13ED55065B7}"/>
              </a:ext>
            </a:extLst>
          </p:cNvPr>
          <p:cNvSpPr txBox="1"/>
          <p:nvPr/>
        </p:nvSpPr>
        <p:spPr>
          <a:xfrm>
            <a:off x="6735826" y="2113170"/>
            <a:ext cx="363378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Lato" panose="020F0502020204030203" pitchFamily="34" charset="77"/>
              </a:rPr>
              <a:t>Quality customer service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Lato" panose="020F0502020204030203" pitchFamily="34" charset="77"/>
              </a:rPr>
              <a:t>Training support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Lato" panose="020F0502020204030203" pitchFamily="34" charset="77"/>
              </a:rPr>
              <a:t>Easy shipping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Lato" panose="020F0502020204030203" pitchFamily="34" charset="77"/>
              </a:rPr>
              <a:t>Webstore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Lato" panose="020F0502020204030203" pitchFamily="34" charset="77"/>
              </a:rPr>
              <a:t>Marketing support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Lato" panose="020F0502020204030203" pitchFamily="34" charset="77"/>
              </a:rPr>
              <a:t>Competitive pricing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0835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1513</TotalTime>
  <Words>621</Words>
  <Application>Microsoft Macintosh PowerPoint</Application>
  <PresentationFormat>Widescreen</PresentationFormat>
  <Paragraphs>147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Lato</vt:lpstr>
      <vt:lpstr>Raleway</vt:lpstr>
      <vt:lpstr>Office Theme</vt:lpstr>
      <vt:lpstr>PowerPoint Presentation</vt:lpstr>
      <vt:lpstr>PowerPoint Presentation</vt:lpstr>
      <vt:lpstr>PowerPoint Presentation</vt:lpstr>
      <vt:lpstr>Service and Support</vt:lpstr>
      <vt:lpstr>About Mirage</vt:lpstr>
      <vt:lpstr>For the consumers</vt:lpstr>
      <vt:lpstr>Product Basics</vt:lpstr>
      <vt:lpstr>Product basics (2/2)</vt:lpstr>
      <vt:lpstr>Why choose Mirage?</vt:lpstr>
      <vt:lpstr>PowerPoint Presentation</vt:lpstr>
      <vt:lpstr>PowerPoint Presentation</vt:lpstr>
      <vt:lpstr>Product – Pivot pro handle</vt:lpstr>
      <vt:lpstr>PowerPoint Presentation</vt:lpstr>
      <vt:lpstr>PowerPoint Presentation</vt:lpstr>
      <vt:lpstr>Recap:​ What is in it for you?</vt:lpstr>
      <vt:lpstr>Questions??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Chiara Cassino</dc:creator>
  <cp:lastModifiedBy>Chiara Cassino</cp:lastModifiedBy>
  <cp:revision>17</cp:revision>
  <dcterms:created xsi:type="dcterms:W3CDTF">2022-03-10T22:30:28Z</dcterms:created>
  <dcterms:modified xsi:type="dcterms:W3CDTF">2023-10-26T21:52:58Z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430763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S9.1.4</vt:lpwstr>
  </property>
</Properties>
</file>